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5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67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ymoya\Downloads\2017011000256_Dsllo%20Pptas%20Regula%20APSB%2030092025%20(1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ymoya\Downloads\201701_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'202400000000207'!$V$35:$V$38</c:f>
              <c:strCache>
                <c:ptCount val="4"/>
                <c:pt idx="0">
                  <c:v>Productos catastrales adquiridos</c:v>
                </c:pt>
                <c:pt idx="1">
                  <c:v>Procesos de formalización, saneamiento y titulación a nivel nacional realizados</c:v>
                </c:pt>
                <c:pt idx="2">
                  <c:v>Asistencias técnicas realizadas</c:v>
                </c:pt>
                <c:pt idx="3">
                  <c:v>Entidades territoriales apoyadas financieramente</c:v>
                </c:pt>
              </c:strCache>
            </c:strRef>
          </c:cat>
          <c:val>
            <c:numRef>
              <c:f>'202400000000207'!$W$35:$W$38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0.76888888888888884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3-4601-A9EB-8B44A996D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0954288"/>
        <c:axId val="1199221312"/>
      </c:barChart>
      <c:catAx>
        <c:axId val="161095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9221312"/>
        <c:crosses val="autoZero"/>
        <c:auto val="1"/>
        <c:lblAlgn val="ctr"/>
        <c:lblOffset val="100"/>
        <c:noMultiLvlLbl val="0"/>
      </c:catAx>
      <c:valAx>
        <c:axId val="119922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1095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323243468399133"/>
                      <c:h val="0.14170710920960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694-4B74-90A7-622780E4E9DB}"/>
                </c:ext>
              </c:extLst>
            </c:dLbl>
            <c:dLbl>
              <c:idx val="1"/>
              <c:layout>
                <c:manualLayout>
                  <c:x val="3.6111111111111108E-2"/>
                  <c:y val="-4.243778136006664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694-4B74-90A7-622780E4E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Indicadores!$B$17:$B$18</c:f>
              <c:strCache>
                <c:ptCount val="2"/>
                <c:pt idx="0">
                  <c:v>Proyectos apoyados financieramente </c:v>
                </c:pt>
                <c:pt idx="1">
                  <c:v>Documentos técnicos en tratamiento de aguas residuales realizados</c:v>
                </c:pt>
              </c:strCache>
            </c:strRef>
          </c:cat>
          <c:val>
            <c:numRef>
              <c:f>Indicadores!$C$17:$C$18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4-4B74-90A7-622780E4E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235680"/>
        <c:axId val="1300237168"/>
        <c:axId val="0"/>
      </c:bar3DChart>
      <c:catAx>
        <c:axId val="12892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0237168"/>
        <c:crosses val="autoZero"/>
        <c:auto val="1"/>
        <c:lblAlgn val="ctr"/>
        <c:lblOffset val="100"/>
        <c:noMultiLvlLbl val="0"/>
      </c:catAx>
      <c:valAx>
        <c:axId val="1300237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892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Indicadores!$Z$17:$Z$19</c:f>
              <c:strCache>
                <c:ptCount val="3"/>
                <c:pt idx="0">
                  <c:v>Entidades territoriales capacitadas </c:v>
                </c:pt>
                <c:pt idx="1">
                  <c:v>Proyectos evaluados</c:v>
                </c:pt>
                <c:pt idx="2">
                  <c:v>Instrumentos normativos proyectados </c:v>
                </c:pt>
              </c:strCache>
            </c:strRef>
          </c:cat>
          <c:val>
            <c:numRef>
              <c:f>Indicadores!$AA$17:$AA$19</c:f>
              <c:numCache>
                <c:formatCode>0%</c:formatCode>
                <c:ptCount val="3"/>
                <c:pt idx="0">
                  <c:v>1.35</c:v>
                </c:pt>
                <c:pt idx="1">
                  <c:v>0.95894736842105266</c:v>
                </c:pt>
                <c:pt idx="2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B-45AA-8F08-B0B7ADF4E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784016"/>
        <c:axId val="810461376"/>
      </c:barChart>
      <c:catAx>
        <c:axId val="55278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0461376"/>
        <c:crosses val="autoZero"/>
        <c:auto val="1"/>
        <c:lblAlgn val="ctr"/>
        <c:lblOffset val="100"/>
        <c:noMultiLvlLbl val="0"/>
      </c:catAx>
      <c:valAx>
        <c:axId val="810461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278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'2025'!$C$33:$C$37</c:f>
              <c:strCache>
                <c:ptCount val="2"/>
                <c:pt idx="0">
                  <c:v>Asistencias técnicas realizadas (objetivo 1)</c:v>
                </c:pt>
                <c:pt idx="1">
                  <c:v> Asistencias técnicas realizadas (objetivo 4)</c:v>
                </c:pt>
              </c:strCache>
            </c:strRef>
          </c:cat>
          <c:val>
            <c:numRef>
              <c:f>'2025'!$E$33:$E$37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0-4EC1-AB0E-2671116B0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4436000"/>
        <c:axId val="164995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'2025'!$C$33:$C$37</c15:sqref>
                        </c15:formulaRef>
                      </c:ext>
                    </c:extLst>
                    <c:strCache>
                      <c:ptCount val="2"/>
                      <c:pt idx="0">
                        <c:v>Asistencias técnicas realizadas (objetivo 1)</c:v>
                      </c:pt>
                      <c:pt idx="1">
                        <c:v> Asistencias técnicas realizadas (objetivo 4)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'2025'!$D$33:$D$37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170-4EC1-AB0E-2671116B0866}"/>
                  </c:ext>
                </c:extLst>
              </c15:ser>
            </c15:filteredBarSeries>
          </c:ext>
        </c:extLst>
      </c:barChart>
      <c:catAx>
        <c:axId val="197443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995648"/>
        <c:crosses val="autoZero"/>
        <c:auto val="1"/>
        <c:lblAlgn val="ctr"/>
        <c:lblOffset val="100"/>
        <c:noMultiLvlLbl val="0"/>
      </c:catAx>
      <c:valAx>
        <c:axId val="164995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44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'2025'!$C$27:$C$28</c:f>
              <c:strCache>
                <c:ptCount val="2"/>
                <c:pt idx="0">
                  <c:v>Proyectos de acueducto y alcantarillado en área urbana financiado</c:v>
                </c:pt>
                <c:pt idx="1">
                  <c:v>Proyectos evaluados</c:v>
                </c:pt>
              </c:strCache>
            </c:strRef>
          </c:cat>
          <c:val>
            <c:numRef>
              <c:f>'2025'!$E$27:$E$28</c:f>
              <c:numCache>
                <c:formatCode>0%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1-4DAD-9F0E-836263CDC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22896"/>
        <c:axId val="156416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'2025'!$C$27:$C$28</c15:sqref>
                        </c15:formulaRef>
                      </c:ext>
                    </c:extLst>
                    <c:strCache>
                      <c:ptCount val="2"/>
                      <c:pt idx="0">
                        <c:v>Proyectos de acueducto y alcantarillado en área urbana financiado</c:v>
                      </c:pt>
                      <c:pt idx="1">
                        <c:v>Proyectos evaluados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'2025'!$D$27:$D$28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E11-4DAD-9F0E-836263CDC17F}"/>
                  </c:ext>
                </c:extLst>
              </c15:ser>
            </c15:filteredBarSeries>
          </c:ext>
        </c:extLst>
      </c:barChart>
      <c:catAx>
        <c:axId val="8632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416272"/>
        <c:crosses val="autoZero"/>
        <c:auto val="1"/>
        <c:lblAlgn val="ctr"/>
        <c:lblOffset val="100"/>
        <c:noMultiLvlLbl val="0"/>
      </c:catAx>
      <c:valAx>
        <c:axId val="156416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63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360036233435157"/>
                      <c:h val="0.20768928013388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146-49ED-A7F9-CB73C597A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Indicadores!$B$16:$B$25</c:f>
              <c:strCache>
                <c:ptCount val="1"/>
                <c:pt idx="0">
                  <c:v>Proyectos de acueducto y alcantarillado en área urbana financiados</c:v>
                </c:pt>
              </c:strCache>
            </c:strRef>
          </c:cat>
          <c:val>
            <c:numRef>
              <c:f>Indicadores!$C$16:$C$25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6-49ED-A7F9-CB73C597A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9789024"/>
        <c:axId val="1659647312"/>
        <c:axId val="0"/>
      </c:bar3DChart>
      <c:catAx>
        <c:axId val="20597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9647312"/>
        <c:crosses val="autoZero"/>
        <c:auto val="1"/>
        <c:lblAlgn val="ctr"/>
        <c:lblOffset val="100"/>
        <c:noMultiLvlLbl val="0"/>
      </c:catAx>
      <c:valAx>
        <c:axId val="165964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597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281785009974285"/>
                      <c:h val="0.14482403319285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0B-407A-81D4-000CD31CAB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8104065078955277E-2"/>
                      <c:h val="0.10896174438188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0B-407A-81D4-000CD31CA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Indicadores!$B$17:$B$18</c:f>
              <c:strCache>
                <c:ptCount val="2"/>
                <c:pt idx="0">
                  <c:v>Municipios asistidos técnicamente </c:v>
                </c:pt>
                <c:pt idx="1">
                  <c:v>Proyectos de acueducto y alcantarillado en área urbana financiados</c:v>
                </c:pt>
              </c:strCache>
            </c:strRef>
          </c:cat>
          <c:val>
            <c:numRef>
              <c:f>Indicadores!$C$17:$C$18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B-407A-81D4-000CD31CA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8064720"/>
        <c:axId val="1874822240"/>
        <c:axId val="0"/>
      </c:bar3DChart>
      <c:catAx>
        <c:axId val="186806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4822240"/>
        <c:crosses val="autoZero"/>
        <c:auto val="1"/>
        <c:lblAlgn val="ctr"/>
        <c:lblOffset val="100"/>
        <c:noMultiLvlLbl val="0"/>
      </c:catAx>
      <c:valAx>
        <c:axId val="1874822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806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Indicadores!$S$17:$S$19</c:f>
              <c:strCache>
                <c:ptCount val="3"/>
                <c:pt idx="0">
                  <c:v>Proyectos de acueducto y alcantarillado en área urbana financiados
</c:v>
                </c:pt>
                <c:pt idx="1">
                  <c:v>Conexiones Intradomiciliarias apoyadas financieramente</c:v>
                </c:pt>
                <c:pt idx="2">
                  <c:v>Proyectos de acueducto y de manejo de aguas residuales en área rural financiados</c:v>
                </c:pt>
              </c:strCache>
            </c:strRef>
          </c:cat>
          <c:val>
            <c:numRef>
              <c:f>Indicadores!$T$17:$T$19</c:f>
              <c:numCache>
                <c:formatCode>0%</c:formatCode>
                <c:ptCount val="3"/>
                <c:pt idx="0">
                  <c:v>1.5666666666666667</c:v>
                </c:pt>
                <c:pt idx="1">
                  <c:v>0</c:v>
                </c:pt>
                <c:pt idx="2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5-4ADB-BA86-73CB3AC0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2624655"/>
        <c:axId val="1026744863"/>
      </c:barChart>
      <c:catAx>
        <c:axId val="1362624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6744863"/>
        <c:crosses val="autoZero"/>
        <c:auto val="1"/>
        <c:lblAlgn val="ctr"/>
        <c:lblOffset val="100"/>
        <c:noMultiLvlLbl val="0"/>
      </c:catAx>
      <c:valAx>
        <c:axId val="10267448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6262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Indicadores!$R$13:$R$22</c:f>
              <c:strCache>
                <c:ptCount val="6"/>
                <c:pt idx="0">
                  <c:v>Sedes adecuadas</c:v>
                </c:pt>
                <c:pt idx="1">
                  <c:v>Peticiones atendidas</c:v>
                </c:pt>
                <c:pt idx="2">
                  <c:v>Ciudadanos efectivamente atendidos </c:v>
                </c:pt>
                <c:pt idx="3">
                  <c:v>Documentos tramitados</c:v>
                </c:pt>
                <c:pt idx="4">
                  <c:v>Productos comunicacionales elaborados</c:v>
                </c:pt>
                <c:pt idx="5">
                  <c:v>Capacitaciones realizadas</c:v>
                </c:pt>
              </c:strCache>
            </c:strRef>
          </c:cat>
          <c:val>
            <c:numRef>
              <c:f>Indicadores!$S$13:$S$22</c:f>
              <c:numCache>
                <c:formatCode>0%</c:formatCode>
                <c:ptCount val="6"/>
                <c:pt idx="0">
                  <c:v>0</c:v>
                </c:pt>
                <c:pt idx="1">
                  <c:v>0.66520000000000001</c:v>
                </c:pt>
                <c:pt idx="2">
                  <c:v>0.81347222222222226</c:v>
                </c:pt>
                <c:pt idx="3">
                  <c:v>0.83850000000000002</c:v>
                </c:pt>
                <c:pt idx="4">
                  <c:v>2.2925714285714287</c:v>
                </c:pt>
                <c:pt idx="5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C-4C56-AFE3-83C6B31C7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0654464"/>
        <c:axId val="79016240"/>
      </c:barChart>
      <c:catAx>
        <c:axId val="171065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16240"/>
        <c:crosses val="autoZero"/>
        <c:auto val="1"/>
        <c:lblAlgn val="ctr"/>
        <c:lblOffset val="100"/>
        <c:noMultiLvlLbl val="0"/>
      </c:catAx>
      <c:valAx>
        <c:axId val="7901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106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'2025'!$Z$34:$Z$36</c:f>
              <c:strCache>
                <c:ptCount val="3"/>
                <c:pt idx="0">
                  <c:v>Tutelas atendidas</c:v>
                </c:pt>
                <c:pt idx="1">
                  <c:v>Fallos Favorables</c:v>
                </c:pt>
                <c:pt idx="2">
                  <c:v>Consultas reclamaciones Resueltas en término</c:v>
                </c:pt>
              </c:strCache>
            </c:strRef>
          </c:cat>
          <c:val>
            <c:numRef>
              <c:f>'2025'!$AA$34:$AA$36</c:f>
              <c:numCache>
                <c:formatCode>0%</c:formatCode>
                <c:ptCount val="3"/>
                <c:pt idx="0">
                  <c:v>0.29395487441464452</c:v>
                </c:pt>
                <c:pt idx="1">
                  <c:v>0.52223978324678255</c:v>
                </c:pt>
                <c:pt idx="2">
                  <c:v>1.211111111111111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6-4EFC-9061-ECC4CB160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597728"/>
        <c:axId val="1718310208"/>
      </c:barChart>
      <c:catAx>
        <c:axId val="595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18310208"/>
        <c:crosses val="autoZero"/>
        <c:auto val="1"/>
        <c:lblAlgn val="ctr"/>
        <c:lblOffset val="100"/>
        <c:noMultiLvlLbl val="0"/>
      </c:catAx>
      <c:valAx>
        <c:axId val="1718310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5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5924010895339"/>
          <c:y val="4.2812023651114799E-2"/>
          <c:w val="0.66566262037190649"/>
          <c:h val="0.8716417690896576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2488541139626"/>
                      <c:h val="0.17648299072477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A37-49DE-B869-3198FC33A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Indicadores!$C$18:$C$33</c:f>
              <c:strCache>
                <c:ptCount val="1"/>
                <c:pt idx="0">
                  <c:v>Usuarios del sistema </c:v>
                </c:pt>
              </c:strCache>
            </c:strRef>
          </c:cat>
          <c:val>
            <c:numRef>
              <c:f>Indicadores!$D$18:$D$33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7-49DE-B869-3198FC33A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435488"/>
        <c:axId val="710374528"/>
        <c:axId val="0"/>
      </c:bar3DChart>
      <c:catAx>
        <c:axId val="70443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0374528"/>
        <c:crosses val="autoZero"/>
        <c:auto val="1"/>
        <c:lblAlgn val="ctr"/>
        <c:lblOffset val="100"/>
        <c:noMultiLvlLbl val="0"/>
      </c:catAx>
      <c:valAx>
        <c:axId val="710374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044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'2025'!$AD$36:$AD$39</c:f>
              <c:strCache>
                <c:ptCount val="4"/>
                <c:pt idx="0">
                  <c:v>Registros de predios depurados </c:v>
                </c:pt>
                <c:pt idx="1">
                  <c:v>Actividades de Saneamiento realizadas</c:v>
                </c:pt>
                <c:pt idx="2">
                  <c:v>Predios incorporados al inventario del Ministerio</c:v>
                </c:pt>
                <c:pt idx="3">
                  <c:v>Solicitudes atendidas</c:v>
                </c:pt>
              </c:strCache>
            </c:strRef>
          </c:cat>
          <c:val>
            <c:numRef>
              <c:f>'2025'!$AE$36:$AE$39</c:f>
              <c:numCache>
                <c:formatCode>0%</c:formatCode>
                <c:ptCount val="4"/>
                <c:pt idx="0">
                  <c:v>0</c:v>
                </c:pt>
                <c:pt idx="1">
                  <c:v>0.83057675996607294</c:v>
                </c:pt>
                <c:pt idx="2">
                  <c:v>0</c:v>
                </c:pt>
                <c:pt idx="3">
                  <c:v>0.79939138576779023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D-4CC9-8DC5-AA1DCD82C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9397648"/>
        <c:axId val="1441732608"/>
      </c:barChart>
      <c:catAx>
        <c:axId val="118939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1732608"/>
        <c:crosses val="autoZero"/>
        <c:auto val="1"/>
        <c:lblAlgn val="ctr"/>
        <c:lblOffset val="100"/>
        <c:noMultiLvlLbl val="0"/>
      </c:catAx>
      <c:valAx>
        <c:axId val="1441732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8939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'2025'!$AA$39:$AA$53</c:f>
              <c:strCache>
                <c:ptCount val="11"/>
                <c:pt idx="0">
                  <c:v>Resoluciones para la asignación de subsidios expedidas</c:v>
                </c:pt>
                <c:pt idx="1">
                  <c:v>Hogares beneficiados con adquisición de vivienda</c:v>
                </c:pt>
                <c:pt idx="2">
                  <c:v>Subsidios para adquisición de  vivienda asignados a población desplazada</c:v>
                </c:pt>
                <c:pt idx="3">
                  <c:v>Hogares beneficiados con arrendamiento de vivienda</c:v>
                </c:pt>
                <c:pt idx="4">
                  <c:v>Hogares beneficiados con construcción de vivienda en sitio propio</c:v>
                </c:pt>
                <c:pt idx="5">
                  <c:v>Subsidios para construcción de  vivienda en sitio propio asignados a población desplazada</c:v>
                </c:pt>
                <c:pt idx="6">
                  <c:v>Hogares beneficiados con construcción de vivienda rural en sitio propio</c:v>
                </c:pt>
                <c:pt idx="7">
                  <c:v>Subsidios asignados por sentencias judiciales</c:v>
                </c:pt>
                <c:pt idx="8">
                  <c:v>Hogares beneficiados con mejoramiento de una vivienda </c:v>
                </c:pt>
                <c:pt idx="9">
                  <c:v>Subsidios para mejoramiento de  vivienda asignados a población desplazada </c:v>
                </c:pt>
                <c:pt idx="10">
                  <c:v>Hogares beneficiados con mejoramiento de una vivienda rural </c:v>
                </c:pt>
              </c:strCache>
            </c:strRef>
          </c:cat>
          <c:val>
            <c:numRef>
              <c:f>'2025'!$AB$39:$AB$53</c:f>
              <c:numCache>
                <c:formatCode>0%</c:formatCode>
                <c:ptCount val="11"/>
                <c:pt idx="0">
                  <c:v>0.72833333333333339</c:v>
                </c:pt>
                <c:pt idx="1">
                  <c:v>0.36082678138752905</c:v>
                </c:pt>
                <c:pt idx="2">
                  <c:v>0.19700000000000001</c:v>
                </c:pt>
                <c:pt idx="3">
                  <c:v>0.1752136752136752</c:v>
                </c:pt>
                <c:pt idx="4">
                  <c:v>0.22874320068708845</c:v>
                </c:pt>
                <c:pt idx="5">
                  <c:v>1.905</c:v>
                </c:pt>
                <c:pt idx="6">
                  <c:v>0.3196</c:v>
                </c:pt>
                <c:pt idx="7">
                  <c:v>0</c:v>
                </c:pt>
                <c:pt idx="8">
                  <c:v>0.64885729360473188</c:v>
                </c:pt>
                <c:pt idx="9">
                  <c:v>12.712</c:v>
                </c:pt>
                <c:pt idx="10">
                  <c:v>0.33537103976185412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2-4B88-BD48-8ABA52395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1036047"/>
        <c:axId val="1809434415"/>
      </c:barChart>
      <c:catAx>
        <c:axId val="143103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9434415"/>
        <c:crosses val="autoZero"/>
        <c:auto val="1"/>
        <c:lblAlgn val="ctr"/>
        <c:lblOffset val="100"/>
        <c:noMultiLvlLbl val="0"/>
      </c:catAx>
      <c:valAx>
        <c:axId val="18094344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03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54C-4119-8D09-E0D2A7BB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'2025'!$AB$30:$AB$32</c:f>
              <c:strCache>
                <c:ptCount val="3"/>
                <c:pt idx="0">
                  <c:v>Hogares beneficiados con mejoramiento de una vivienda</c:v>
                </c:pt>
                <c:pt idx="1">
                  <c:v>Hogares beneficiados con adquisición de vivienda </c:v>
                </c:pt>
                <c:pt idx="2">
                  <c:v>Hogares beneficiados con construcción de vivienda en sitio propio</c:v>
                </c:pt>
              </c:strCache>
            </c:strRef>
          </c:cat>
          <c:val>
            <c:numRef>
              <c:f>'2025'!$AC$30:$AC$32</c:f>
              <c:numCache>
                <c:formatCode>0.0%</c:formatCode>
                <c:ptCount val="3"/>
                <c:pt idx="0">
                  <c:v>0</c:v>
                </c:pt>
                <c:pt idx="1">
                  <c:v>4.2341985084364169E-3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C-4119-8D09-E0D2A7BB1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9356928"/>
        <c:axId val="1903596256"/>
      </c:barChart>
      <c:catAx>
        <c:axId val="183935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3596256"/>
        <c:crosses val="autoZero"/>
        <c:auto val="1"/>
        <c:lblAlgn val="ctr"/>
        <c:lblOffset val="100"/>
        <c:noMultiLvlLbl val="0"/>
      </c:catAx>
      <c:valAx>
        <c:axId val="1903596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3935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'2025'!$W$29:$W$33</c:f>
              <c:strCache>
                <c:ptCount val="5"/>
                <c:pt idx="0">
                  <c:v>Usuarios del sistema</c:v>
                </c:pt>
                <c:pt idx="1">
                  <c:v>Sistemas implementados</c:v>
                </c:pt>
                <c:pt idx="2">
                  <c:v>Estrategia de arquitectura TI implementada</c:v>
                </c:pt>
                <c:pt idx="3">
                  <c:v>Productos comunicacionales elaborados</c:v>
                </c:pt>
                <c:pt idx="4">
                  <c:v>Jornadas de participación ciudadana desarrollados</c:v>
                </c:pt>
              </c:strCache>
            </c:strRef>
          </c:cat>
          <c:val>
            <c:numRef>
              <c:f>'2025'!$X$29:$X$33</c:f>
              <c:numCache>
                <c:formatCode>0%</c:formatCode>
                <c:ptCount val="5"/>
                <c:pt idx="0">
                  <c:v>0.9780833333333333</c:v>
                </c:pt>
                <c:pt idx="1">
                  <c:v>0.74999999999999989</c:v>
                </c:pt>
                <c:pt idx="2">
                  <c:v>0.74999999999999989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3-420F-BD1A-7C9721B7C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4437600"/>
        <c:axId val="165002304"/>
      </c:barChart>
      <c:catAx>
        <c:axId val="197443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002304"/>
        <c:crosses val="autoZero"/>
        <c:auto val="1"/>
        <c:lblAlgn val="ctr"/>
        <c:lblOffset val="100"/>
        <c:noMultiLvlLbl val="0"/>
      </c:catAx>
      <c:valAx>
        <c:axId val="165002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443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'2025'!$U$28:$U$30</c:f>
              <c:strCache>
                <c:ptCount val="3"/>
                <c:pt idx="0">
                  <c:v>Resoluciones expedidas </c:v>
                </c:pt>
                <c:pt idx="1">
                  <c:v>Estudios realizados</c:v>
                </c:pt>
                <c:pt idx="2">
                  <c:v>Entidades territoriales asistidas técnicamente </c:v>
                </c:pt>
              </c:strCache>
            </c:strRef>
          </c:cat>
          <c:val>
            <c:numRef>
              <c:f>'2025'!$V$28:$V$30</c:f>
              <c:numCache>
                <c:formatCode>0%</c:formatCode>
                <c:ptCount val="3"/>
                <c:pt idx="0">
                  <c:v>0.375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9-438A-BE28-1D23C1123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9812367"/>
        <c:axId val="1279805167"/>
      </c:barChart>
      <c:catAx>
        <c:axId val="1279812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9805167"/>
        <c:crosses val="autoZero"/>
        <c:auto val="1"/>
        <c:lblAlgn val="ctr"/>
        <c:lblOffset val="100"/>
        <c:noMultiLvlLbl val="0"/>
      </c:catAx>
      <c:valAx>
        <c:axId val="12798051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981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'2025'!$W$48:$W$55</c:f>
              <c:strCache>
                <c:ptCount val="6"/>
                <c:pt idx="0">
                  <c:v>Capacitaciones realizadas</c:v>
                </c:pt>
                <c:pt idx="1">
                  <c:v>Documentos tramitados</c:v>
                </c:pt>
                <c:pt idx="2">
                  <c:v>Sistema de gestión documental implementado</c:v>
                </c:pt>
                <c:pt idx="3">
                  <c:v>Prestadores con resolución de contribución notificada</c:v>
                </c:pt>
                <c:pt idx="4">
                  <c:v>Informes de seguimiento elaborados </c:v>
                </c:pt>
                <c:pt idx="5">
                  <c:v>Peticiones atendidas</c:v>
                </c:pt>
              </c:strCache>
            </c:strRef>
          </c:cat>
          <c:val>
            <c:numRef>
              <c:f>'2025'!$X$48:$X$55</c:f>
              <c:numCache>
                <c:formatCode>0%</c:formatCode>
                <c:ptCount val="6"/>
                <c:pt idx="0">
                  <c:v>0.6</c:v>
                </c:pt>
                <c:pt idx="1">
                  <c:v>0.96965000000000001</c:v>
                </c:pt>
                <c:pt idx="2">
                  <c:v>0</c:v>
                </c:pt>
                <c:pt idx="3">
                  <c:v>0.46092715231788078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C-4E03-AF19-08D96F43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8628399"/>
        <c:axId val="1498642799"/>
      </c:barChart>
      <c:catAx>
        <c:axId val="1498628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8642799"/>
        <c:crosses val="autoZero"/>
        <c:auto val="1"/>
        <c:lblAlgn val="ctr"/>
        <c:lblOffset val="100"/>
        <c:noMultiLvlLbl val="0"/>
      </c:catAx>
      <c:valAx>
        <c:axId val="14986427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862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'2025'!$AE$39:$AE$43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</c:v>
                </c:pt>
              </c:strCache>
            </c:strRef>
          </c:cat>
          <c:val>
            <c:numRef>
              <c:f>'2025'!$AG$39:$AG$43</c:f>
              <c:numCache>
                <c:formatCode>0%</c:formatCode>
                <c:ptCount val="4"/>
                <c:pt idx="0">
                  <c:v>0.5</c:v>
                </c:pt>
                <c:pt idx="1">
                  <c:v>0.79032258064516125</c:v>
                </c:pt>
                <c:pt idx="2">
                  <c:v>0.20937500000000001</c:v>
                </c:pt>
                <c:pt idx="3">
                  <c:v>1.0978600000000001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4-45E4-B8EB-C2DDBBE5F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2838928"/>
        <c:axId val="1450687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'2025'!$AE$39:$AE$43</c15:sqref>
                        </c15:formulaRef>
                      </c:ext>
                    </c:extLst>
                    <c:strCache>
                      <c:ptCount val="4"/>
                      <c:pt idx="0">
                        <c:v>Proyectos normativos publicados</c:v>
                      </c:pt>
                      <c:pt idx="1">
                        <c:v>Reportes de seguimiento de los indicadores sectoriales generado</c:v>
                      </c:pt>
                      <c:pt idx="2">
                        <c:v>Asistencias técnicas realizadas</c:v>
                      </c:pt>
                      <c:pt idx="3">
                        <c:v>PQR atendidas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'2025'!$AF$39:$AF$43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E64-45E4-B8EB-C2DDBBE5F402}"/>
                  </c:ext>
                </c:extLst>
              </c15:ser>
            </c15:filteredBarSeries>
          </c:ext>
        </c:extLst>
      </c:barChart>
      <c:catAx>
        <c:axId val="144283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0687696"/>
        <c:crosses val="autoZero"/>
        <c:auto val="1"/>
        <c:lblAlgn val="ctr"/>
        <c:lblOffset val="100"/>
        <c:noMultiLvlLbl val="0"/>
      </c:catAx>
      <c:valAx>
        <c:axId val="1450687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4283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86-4F81-9FF8-6C20F21A8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'2025'!$AA$35:$AA$40</c:f>
              <c:strCache>
                <c:ptCount val="6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apoyadas financieramente para la ejecución de programas y proyectos de desarrollo urbano y territorial </c:v>
                </c:pt>
                <c:pt idx="3">
                  <c:v>Entidades territoriales asistidas técnicamente</c:v>
                </c:pt>
                <c:pt idx="4">
                  <c:v>Municipios asistidos en revisión de POT</c:v>
                </c:pt>
                <c:pt idx="5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'2025'!$AB$35:$AB$40</c:f>
              <c:numCache>
                <c:formatCode>0%</c:formatCode>
                <c:ptCount val="6"/>
                <c:pt idx="0">
                  <c:v>1.3333333333333333</c:v>
                </c:pt>
                <c:pt idx="1">
                  <c:v>0.66666666666666663</c:v>
                </c:pt>
                <c:pt idx="2">
                  <c:v>0</c:v>
                </c:pt>
                <c:pt idx="3">
                  <c:v>0.24615384615384617</c:v>
                </c:pt>
                <c:pt idx="4">
                  <c:v>0.3</c:v>
                </c:pt>
                <c:pt idx="5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6-4F81-9FF8-6C20F21A8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744543"/>
        <c:axId val="83972799"/>
      </c:barChart>
      <c:catAx>
        <c:axId val="8774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972799"/>
        <c:crosses val="autoZero"/>
        <c:auto val="1"/>
        <c:lblAlgn val="ctr"/>
        <c:lblOffset val="100"/>
        <c:noMultiLvlLbl val="0"/>
      </c:catAx>
      <c:valAx>
        <c:axId val="839727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74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'2025'!$AS$25:$AS$26</c:f>
              <c:strCache>
                <c:ptCount val="2"/>
                <c:pt idx="0">
                  <c:v>Documentos normativos elaborados</c:v>
                </c:pt>
                <c:pt idx="1">
                  <c:v> Asistencias técnicas realizadas</c:v>
                </c:pt>
              </c:strCache>
            </c:strRef>
          </c:cat>
          <c:val>
            <c:numRef>
              <c:f>'2025'!$AU$25:$AU$26</c:f>
              <c:numCache>
                <c:formatCode>0%</c:formatCode>
                <c:ptCount val="2"/>
                <c:pt idx="0">
                  <c:v>0.5</c:v>
                </c:pt>
                <c:pt idx="1">
                  <c:v>0.77608142493638677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9-4A77-B5BA-ADEE975E1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83552"/>
        <c:axId val="1448729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'2025'!$AS$25:$AS$26</c15:sqref>
                        </c15:formulaRef>
                      </c:ext>
                    </c:extLst>
                    <c:strCache>
                      <c:ptCount val="2"/>
                      <c:pt idx="0">
                        <c:v>Documentos normativos elaborados</c:v>
                      </c:pt>
                      <c:pt idx="1">
                        <c:v> Asistencias técnicas realizadas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'2025'!$AT$25:$AT$26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B49-4A77-B5BA-ADEE975E1285}"/>
                  </c:ext>
                </c:extLst>
              </c15:ser>
            </c15:filteredBarSeries>
          </c:ext>
        </c:extLst>
      </c:barChart>
      <c:catAx>
        <c:axId val="4468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8729248"/>
        <c:crosses val="autoZero"/>
        <c:auto val="1"/>
        <c:lblAlgn val="ctr"/>
        <c:lblOffset val="100"/>
        <c:noMultiLvlLbl val="0"/>
      </c:catAx>
      <c:valAx>
        <c:axId val="1448729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68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'2025'!$Y$40:$Y$44</c:f>
              <c:strCache>
                <c:ptCount val="5"/>
                <c:pt idx="0">
                  <c:v>Esquema de medios alternos de provisión de agua para consumo humano implementados</c:v>
                </c:pt>
                <c:pt idx="1">
                  <c:v>Documentos de planeación elaborados</c:v>
                </c:pt>
                <c:pt idx="2">
                  <c:v>Plantas desalinizadoras instaldas</c:v>
                </c:pt>
                <c:pt idx="3">
                  <c:v>sistemas comunitarios de agua habilitados</c:v>
                </c:pt>
                <c:pt idx="4">
                  <c:v>Asistencias técnicas realizadas</c:v>
                </c:pt>
              </c:strCache>
            </c:strRef>
          </c:cat>
          <c:val>
            <c:numRef>
              <c:f>'2025'!$Z$40:$Z$44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C-4737-9B67-3273F95CC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4067408"/>
        <c:axId val="1724391536"/>
      </c:barChart>
      <c:catAx>
        <c:axId val="171406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24391536"/>
        <c:crosses val="autoZero"/>
        <c:auto val="1"/>
        <c:lblAlgn val="ctr"/>
        <c:lblOffset val="100"/>
        <c:noMultiLvlLbl val="0"/>
      </c:catAx>
      <c:valAx>
        <c:axId val="172439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1406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Indicadores!$T$14:$T$18</c:f>
              <c:strCache>
                <c:ptCount val="5"/>
                <c:pt idx="0">
                  <c:v>Sistemas de aprovisionamiento financiados</c:v>
                </c:pt>
                <c:pt idx="1">
                  <c:v>Pequeños prestadores beneficiados</c:v>
                </c:pt>
                <c:pt idx="2">
                  <c:v>Organizaciones comunitarias fortalecidas</c:v>
                </c:pt>
                <c:pt idx="3">
                  <c:v>Asistencias técnicas realizadas</c:v>
                </c:pt>
                <c:pt idx="4">
                  <c:v>Proyectos de esquemas diferenciadas o medios alternos apoyados financieramente</c:v>
                </c:pt>
              </c:strCache>
            </c:strRef>
          </c:cat>
          <c:val>
            <c:numRef>
              <c:f>Indicadores!$U$14:$U$18</c:f>
              <c:numCache>
                <c:formatCode>0%</c:formatCode>
                <c:ptCount val="5"/>
                <c:pt idx="0">
                  <c:v>0</c:v>
                </c:pt>
                <c:pt idx="1">
                  <c:v>0.78876404494382024</c:v>
                </c:pt>
                <c:pt idx="2">
                  <c:v>1.2308823529411765</c:v>
                </c:pt>
                <c:pt idx="3">
                  <c:v>0.73333333333333328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D-4CC0-844B-2A78C8BCD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0436303"/>
        <c:axId val="804506639"/>
      </c:barChart>
      <c:catAx>
        <c:axId val="560436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4506639"/>
        <c:crosses val="autoZero"/>
        <c:auto val="1"/>
        <c:lblAlgn val="ctr"/>
        <c:lblOffset val="100"/>
        <c:noMultiLvlLbl val="0"/>
      </c:catAx>
      <c:valAx>
        <c:axId val="8045066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043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Indicadores!$S$14:$S$15</c:f>
              <c:strCache>
                <c:ptCount val="2"/>
                <c:pt idx="0">
                  <c:v>Instrumentos técnicos generados
</c:v>
                </c:pt>
                <c:pt idx="1">
                  <c:v>Proyectos apoyados financieramente</c:v>
                </c:pt>
              </c:strCache>
            </c:strRef>
          </c:cat>
          <c:val>
            <c:numRef>
              <c:f>Indicadores!$T$14:$T$15</c:f>
              <c:numCache>
                <c:formatCode>0.0%</c:formatCode>
                <c:ptCount val="2"/>
                <c:pt idx="0">
                  <c:v>1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8-4570-A450-F7F90A1E3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5836895"/>
        <c:axId val="435049439"/>
      </c:barChart>
      <c:catAx>
        <c:axId val="43583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5049439"/>
        <c:crosses val="autoZero"/>
        <c:auto val="1"/>
        <c:lblAlgn val="ctr"/>
        <c:lblOffset val="100"/>
        <c:noMultiLvlLbl val="0"/>
      </c:catAx>
      <c:valAx>
        <c:axId val="435049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3583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Indicadores!$S$16:$S$18</c:f>
              <c:strCache>
                <c:ptCount val="2"/>
                <c:pt idx="0">
                  <c:v>Informes de monitoreo nacional publicado</c:v>
                </c:pt>
                <c:pt idx="1">
                  <c:v>Municipios asistidos técnicamente en Monitoreo a los recursos SGP-APSB</c:v>
                </c:pt>
              </c:strCache>
            </c:strRef>
          </c:cat>
          <c:val>
            <c:numRef>
              <c:f>Indicadores!$T$16:$T$18</c:f>
              <c:numCache>
                <c:formatCode>0%</c:formatCode>
                <c:ptCount val="2"/>
                <c:pt idx="0">
                  <c:v>1</c:v>
                </c:pt>
                <c:pt idx="1">
                  <c:v>1.6322827125119388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3-467E-9BE8-4C2D6BF5B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0846783"/>
        <c:axId val="721961727"/>
      </c:barChart>
      <c:catAx>
        <c:axId val="720846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961727"/>
        <c:crosses val="autoZero"/>
        <c:auto val="1"/>
        <c:lblAlgn val="ctr"/>
        <c:lblOffset val="100"/>
        <c:noMultiLvlLbl val="0"/>
      </c:catAx>
      <c:valAx>
        <c:axId val="7219617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2084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6404" y="4165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8. Ampliación y mejoramiento de gestión integral de residuos sólidos en el territorio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17067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556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70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107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555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0384"/>
              </p:ext>
            </p:extLst>
          </p:nvPr>
        </p:nvGraphicFramePr>
        <p:xfrm>
          <a:off x="329186" y="156574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6664"/>
              </p:ext>
            </p:extLst>
          </p:nvPr>
        </p:nvGraphicFramePr>
        <p:xfrm>
          <a:off x="220717" y="347189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7.277.600.863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9B3EDD8D-C1EA-4DFF-8FDC-6184B82220BE}"/>
              </a:ext>
            </a:extLst>
          </p:cNvPr>
          <p:cNvSpPr/>
          <p:nvPr/>
        </p:nvSpPr>
        <p:spPr>
          <a:xfrm>
            <a:off x="1487789" y="48293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EB02A7-370C-4004-99E0-5C8F0B31D794}"/>
              </a:ext>
            </a:extLst>
          </p:cNvPr>
          <p:cNvSpPr txBox="1"/>
          <p:nvPr/>
        </p:nvSpPr>
        <p:spPr>
          <a:xfrm>
            <a:off x="1426829" y="4964071"/>
            <a:ext cx="353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D30105-6D66-4366-A97D-F30D29689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90378"/>
              </p:ext>
            </p:extLst>
          </p:nvPr>
        </p:nvGraphicFramePr>
        <p:xfrm>
          <a:off x="373117" y="52905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15.174.556.563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1.865.320.000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37,9%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05B5C6D-725D-410E-81B5-D199764C2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58156"/>
              </p:ext>
            </p:extLst>
          </p:nvPr>
        </p:nvGraphicFramePr>
        <p:xfrm>
          <a:off x="6177279" y="2301240"/>
          <a:ext cx="5273031" cy="35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33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25124" y="2641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9. Fortalecimiento de la actividad de monitoreo a los recursos del SGP-APSB y la asistencia técnica de las entidades territoriales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4179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267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132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412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860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41379"/>
              </p:ext>
            </p:extLst>
          </p:nvPr>
        </p:nvGraphicFramePr>
        <p:xfrm>
          <a:off x="329186" y="164702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3.081.000.000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2.374.505.222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183.684.026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77,1%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59851"/>
              </p:ext>
            </p:extLst>
          </p:nvPr>
        </p:nvGraphicFramePr>
        <p:xfrm>
          <a:off x="220717" y="35023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3.081.000.000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2.807.124.702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895.518.653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91,1%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F7C045D-AB33-4542-AEB1-2DB4021F4108}"/>
              </a:ext>
            </a:extLst>
          </p:cNvPr>
          <p:cNvSpPr/>
          <p:nvPr/>
        </p:nvSpPr>
        <p:spPr>
          <a:xfrm>
            <a:off x="1487789" y="48090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2E2C2A-C822-4BE5-802E-05ABC45F7713}"/>
              </a:ext>
            </a:extLst>
          </p:cNvPr>
          <p:cNvSpPr txBox="1"/>
          <p:nvPr/>
        </p:nvSpPr>
        <p:spPr>
          <a:xfrm>
            <a:off x="1416669" y="4953911"/>
            <a:ext cx="35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0B2479A7-8C5F-42AC-A2FC-34AEE76D1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3023"/>
              </p:ext>
            </p:extLst>
          </p:nvPr>
        </p:nvGraphicFramePr>
        <p:xfrm>
          <a:off x="373117" y="5270217"/>
          <a:ext cx="5368474" cy="105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87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3.081.000.000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2.878.010.703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1.743.339.153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56,6%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904FF46-4F56-4EB1-9CC5-54095282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72438"/>
              </p:ext>
            </p:extLst>
          </p:nvPr>
        </p:nvGraphicFramePr>
        <p:xfrm>
          <a:off x="6187439" y="2382520"/>
          <a:ext cx="5161535" cy="343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61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77524" y="42672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10. Saneamiento de vertimientos en cuencas priorizadas del territorio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02843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1134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8278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29727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62230"/>
              </p:ext>
            </p:extLst>
          </p:nvPr>
        </p:nvGraphicFramePr>
        <p:xfrm>
          <a:off x="329186" y="145398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25.307.000.000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21361"/>
              </p:ext>
            </p:extLst>
          </p:nvPr>
        </p:nvGraphicFramePr>
        <p:xfrm>
          <a:off x="220717" y="32991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25.307.000.000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04E9EBB6-8A3F-4C64-B140-5C32A90F126F}"/>
              </a:ext>
            </a:extLst>
          </p:cNvPr>
          <p:cNvSpPr/>
          <p:nvPr/>
        </p:nvSpPr>
        <p:spPr>
          <a:xfrm>
            <a:off x="1487789" y="47277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7B137D-F2BA-4B45-8AB7-86CACB11DBC5}"/>
              </a:ext>
            </a:extLst>
          </p:cNvPr>
          <p:cNvSpPr txBox="1"/>
          <p:nvPr/>
        </p:nvSpPr>
        <p:spPr>
          <a:xfrm>
            <a:off x="1473200" y="4872631"/>
            <a:ext cx="34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CF85222-21B3-4482-AF90-ECA62FE8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14541"/>
              </p:ext>
            </p:extLst>
          </p:nvPr>
        </p:nvGraphicFramePr>
        <p:xfrm>
          <a:off x="373117" y="519909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25.307.000.000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6E26250-70B4-4890-B693-29A4BE3B7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65406"/>
              </p:ext>
            </p:extLst>
          </p:nvPr>
        </p:nvGraphicFramePr>
        <p:xfrm>
          <a:off x="6157975" y="2300224"/>
          <a:ext cx="5272023" cy="325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33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6404" y="37592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11. Desarrollo y mejoramiento del sector de agua potable y saneamiento básico 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3163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166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89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107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555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75854"/>
              </p:ext>
            </p:extLst>
          </p:nvPr>
        </p:nvGraphicFramePr>
        <p:xfrm>
          <a:off x="329186" y="164702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21.985.559.461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1.749.899.389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73,3%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3692"/>
              </p:ext>
            </p:extLst>
          </p:nvPr>
        </p:nvGraphicFramePr>
        <p:xfrm>
          <a:off x="220717" y="347189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25.446.539.099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8.743.345.940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392788EE-707F-455E-83C2-E8F14B21F2A7}"/>
              </a:ext>
            </a:extLst>
          </p:cNvPr>
          <p:cNvSpPr/>
          <p:nvPr/>
        </p:nvSpPr>
        <p:spPr>
          <a:xfrm>
            <a:off x="1436989" y="48598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05C5AB-38CE-4526-A25E-CEC098FCD98D}"/>
              </a:ext>
            </a:extLst>
          </p:cNvPr>
          <p:cNvSpPr txBox="1"/>
          <p:nvPr/>
        </p:nvSpPr>
        <p:spPr>
          <a:xfrm>
            <a:off x="1376028" y="5004711"/>
            <a:ext cx="35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84A411D-5507-4FFC-ACCD-9F8793FEC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34243"/>
              </p:ext>
            </p:extLst>
          </p:nvPr>
        </p:nvGraphicFramePr>
        <p:xfrm>
          <a:off x="322317" y="5321017"/>
          <a:ext cx="5368474" cy="104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28.059.280.568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17.043.248.683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2111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56,8%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B48FC4F-9AEE-42EB-9540-809C8652D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349750"/>
              </p:ext>
            </p:extLst>
          </p:nvPr>
        </p:nvGraphicFramePr>
        <p:xfrm>
          <a:off x="6085839" y="2301240"/>
          <a:ext cx="5455905" cy="340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34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18164" y="1930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12. Mejoramiento de los Sistemas de Acueducto y Alcantarillado en el Distrito Industrial, Portuario, Biodiverso y Ecoturístico de Buenaventura Valle del Cauca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113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963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50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615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063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86331"/>
              </p:ext>
            </p:extLst>
          </p:nvPr>
        </p:nvGraphicFramePr>
        <p:xfrm>
          <a:off x="329186" y="161654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9.434.000.000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809.250.812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22.662.002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37984"/>
              </p:ext>
            </p:extLst>
          </p:nvPr>
        </p:nvGraphicFramePr>
        <p:xfrm>
          <a:off x="220717" y="353285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9.434.000.000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4.681.166.104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235.706.639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97078EBA-9B96-481B-BD1A-119CCBD149BF}"/>
              </a:ext>
            </a:extLst>
          </p:cNvPr>
          <p:cNvSpPr/>
          <p:nvPr/>
        </p:nvSpPr>
        <p:spPr>
          <a:xfrm>
            <a:off x="1386189" y="50224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EEDCE5-E884-4FDB-81A0-5E20E8086F50}"/>
              </a:ext>
            </a:extLst>
          </p:cNvPr>
          <p:cNvSpPr txBox="1"/>
          <p:nvPr/>
        </p:nvSpPr>
        <p:spPr>
          <a:xfrm>
            <a:off x="1284589" y="5136791"/>
            <a:ext cx="363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32CBCA63-BFF5-4559-9A60-49427AAE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30923"/>
              </p:ext>
            </p:extLst>
          </p:nvPr>
        </p:nvGraphicFramePr>
        <p:xfrm>
          <a:off x="271517" y="549373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9.434.000.000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4.678.472.828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926.726.509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29F2FB4-4876-480B-B6C8-8FB28638C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66228"/>
              </p:ext>
            </p:extLst>
          </p:nvPr>
        </p:nvGraphicFramePr>
        <p:xfrm>
          <a:off x="6167119" y="2291080"/>
          <a:ext cx="5476239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5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60404" y="2946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13. Implementación del Programa de agua potable y alcantarillado para el departamento de La Guajira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4179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267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50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818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267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78223"/>
              </p:ext>
            </p:extLst>
          </p:nvPr>
        </p:nvGraphicFramePr>
        <p:xfrm>
          <a:off x="329186" y="165718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15.888.000.000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1.481.181.505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151.140.215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59165"/>
              </p:ext>
            </p:extLst>
          </p:nvPr>
        </p:nvGraphicFramePr>
        <p:xfrm>
          <a:off x="220717" y="35633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15.888.000.000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15.324.154.181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704.762.460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99B60614-6051-455E-AEE0-A4CC36F0B515}"/>
              </a:ext>
            </a:extLst>
          </p:cNvPr>
          <p:cNvSpPr/>
          <p:nvPr/>
        </p:nvSpPr>
        <p:spPr>
          <a:xfrm>
            <a:off x="1416669" y="49614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4574A0-6F1A-4F00-B86A-306A841B8A15}"/>
              </a:ext>
            </a:extLst>
          </p:cNvPr>
          <p:cNvSpPr txBox="1"/>
          <p:nvPr/>
        </p:nvSpPr>
        <p:spPr>
          <a:xfrm>
            <a:off x="1335388" y="5096151"/>
            <a:ext cx="36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A42C97D-CE8F-40C9-97C0-9BD990EC1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45717"/>
              </p:ext>
            </p:extLst>
          </p:nvPr>
        </p:nvGraphicFramePr>
        <p:xfrm>
          <a:off x="301997" y="54429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27.072.321.366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15.352.626.313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7.840.263.879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56,7%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40458FF-D44E-4EAF-A8B8-11E36C31D5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032565"/>
              </p:ext>
            </p:extLst>
          </p:nvPr>
        </p:nvGraphicFramePr>
        <p:xfrm>
          <a:off x="6167119" y="2280920"/>
          <a:ext cx="5547359" cy="344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29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95506" y="38608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14. Apoyo financiero al plan de inversiones en infraestructura para fortalecer la prestación de los servicios de acueducto y alcantarillado en el municipio de Santiago de Cali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637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4487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631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3079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13980"/>
              </p:ext>
            </p:extLst>
          </p:nvPr>
        </p:nvGraphicFramePr>
        <p:xfrm>
          <a:off x="329186" y="175878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40740"/>
              </p:ext>
            </p:extLst>
          </p:nvPr>
        </p:nvGraphicFramePr>
        <p:xfrm>
          <a:off x="220717" y="36141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03DAB898-6B2C-438A-9699-D033F5AB38EF}"/>
              </a:ext>
            </a:extLst>
          </p:cNvPr>
          <p:cNvSpPr/>
          <p:nvPr/>
        </p:nvSpPr>
        <p:spPr>
          <a:xfrm>
            <a:off x="1416669" y="49309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66270A-9C9B-46A3-AE3B-FEEB1637A0A5}"/>
              </a:ext>
            </a:extLst>
          </p:cNvPr>
          <p:cNvSpPr txBox="1"/>
          <p:nvPr/>
        </p:nvSpPr>
        <p:spPr>
          <a:xfrm>
            <a:off x="1335388" y="5075831"/>
            <a:ext cx="362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8A24531-C202-42A4-9D75-7F441EE6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19083"/>
              </p:ext>
            </p:extLst>
          </p:nvPr>
        </p:nvGraphicFramePr>
        <p:xfrm>
          <a:off x="301997" y="53819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68.343.460.000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43B012F-FFED-44A0-B084-B6E6CD8EC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56971"/>
              </p:ext>
            </p:extLst>
          </p:nvPr>
        </p:nvGraphicFramePr>
        <p:xfrm>
          <a:off x="6150894" y="2295144"/>
          <a:ext cx="5279102" cy="338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0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19026" y="25400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15. Apoyo financiero para la implementación del plan maestro de alcantarillado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 del municipio de Mocoa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17067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556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904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352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1819"/>
              </p:ext>
            </p:extLst>
          </p:nvPr>
        </p:nvGraphicFramePr>
        <p:xfrm>
          <a:off x="329186" y="15860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42.323.000.000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17.477.932.548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87.949.477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84900"/>
              </p:ext>
            </p:extLst>
          </p:nvPr>
        </p:nvGraphicFramePr>
        <p:xfrm>
          <a:off x="220717" y="34515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42.323.000.000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41.560.329.274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40.751.410.074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98,2%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0F0DA2AB-DD67-45A4-80DF-7CD66042B672}"/>
              </a:ext>
            </a:extLst>
          </p:cNvPr>
          <p:cNvSpPr/>
          <p:nvPr/>
        </p:nvSpPr>
        <p:spPr>
          <a:xfrm>
            <a:off x="1426829" y="49005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A06773-FEAC-4045-A53C-A250B8B112E0}"/>
              </a:ext>
            </a:extLst>
          </p:cNvPr>
          <p:cNvSpPr txBox="1"/>
          <p:nvPr/>
        </p:nvSpPr>
        <p:spPr>
          <a:xfrm>
            <a:off x="1386189" y="5035191"/>
            <a:ext cx="352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469E03D-8EC7-4D0F-8F63-C1DFB6EBE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61732"/>
              </p:ext>
            </p:extLst>
          </p:nvPr>
        </p:nvGraphicFramePr>
        <p:xfrm>
          <a:off x="312157" y="5361657"/>
          <a:ext cx="5368474" cy="105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41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42.323.000.000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41.723.669.361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41.108.433.508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98,6%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97,1%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B8B1BAD-B9BF-4C4B-8A66-B090E23B1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052671"/>
              </p:ext>
            </p:extLst>
          </p:nvPr>
        </p:nvGraphicFramePr>
        <p:xfrm>
          <a:off x="6170167" y="2299208"/>
          <a:ext cx="5178817" cy="318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29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308866" y="3657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16. Apoyo financiero para facilitar el acceso a los servicios de agua potable y manejo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de aguas residuales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129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979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123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571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59364"/>
              </p:ext>
            </p:extLst>
          </p:nvPr>
        </p:nvGraphicFramePr>
        <p:xfrm>
          <a:off x="329186" y="172830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635.521.347.258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312.263.653.104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71.469.858.746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10647"/>
              </p:ext>
            </p:extLst>
          </p:nvPr>
        </p:nvGraphicFramePr>
        <p:xfrm>
          <a:off x="100583" y="3575529"/>
          <a:ext cx="58155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635.521.347.258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458.705.241.480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152.225.325.313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C5667F7A-761A-4511-9CC5-617DD20BB9B5}"/>
              </a:ext>
            </a:extLst>
          </p:cNvPr>
          <p:cNvSpPr/>
          <p:nvPr/>
        </p:nvSpPr>
        <p:spPr>
          <a:xfrm>
            <a:off x="1396349" y="49309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6AA451-F293-4989-B086-D240920E3C4E}"/>
              </a:ext>
            </a:extLst>
          </p:cNvPr>
          <p:cNvSpPr txBox="1"/>
          <p:nvPr/>
        </p:nvSpPr>
        <p:spPr>
          <a:xfrm>
            <a:off x="1361440" y="5075831"/>
            <a:ext cx="35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2948F5C-80E1-42A0-A52B-B43E46FA4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80935"/>
              </p:ext>
            </p:extLst>
          </p:nvPr>
        </p:nvGraphicFramePr>
        <p:xfrm>
          <a:off x="161543" y="5394169"/>
          <a:ext cx="58155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635.521.347.258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632.978.478.710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281.552.313.581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8AE2BF4-AEDE-4097-96FC-43277DC0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44428"/>
              </p:ext>
            </p:extLst>
          </p:nvPr>
        </p:nvGraphicFramePr>
        <p:xfrm>
          <a:off x="6309359" y="2443480"/>
          <a:ext cx="5191755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68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58066" y="23368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17. Fortalecimiento de las capacidades estratégicas y de apoyo del ministerio de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vivienda, ciudad y 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17067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556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83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802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251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60178"/>
              </p:ext>
            </p:extLst>
          </p:nvPr>
        </p:nvGraphicFramePr>
        <p:xfrm>
          <a:off x="329186" y="156574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20.254.928.187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1.738.988.540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5549"/>
              </p:ext>
            </p:extLst>
          </p:nvPr>
        </p:nvGraphicFramePr>
        <p:xfrm>
          <a:off x="100583" y="3433289"/>
          <a:ext cx="58155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23.904.448.042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7.461.274.715</a:t>
                      </a:r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85,4%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A260E9F3-8792-44D5-9476-217A9E2288CB}"/>
              </a:ext>
            </a:extLst>
          </p:cNvPr>
          <p:cNvSpPr/>
          <p:nvPr/>
        </p:nvSpPr>
        <p:spPr>
          <a:xfrm>
            <a:off x="1376029" y="47785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05D0DC-A3F0-478F-A6E9-FCF624645B7A}"/>
              </a:ext>
            </a:extLst>
          </p:cNvPr>
          <p:cNvSpPr txBox="1"/>
          <p:nvPr/>
        </p:nvSpPr>
        <p:spPr>
          <a:xfrm>
            <a:off x="1292530" y="4903111"/>
            <a:ext cx="35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1F7368F-206E-4469-B2B2-3998FB2D0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21292"/>
              </p:ext>
            </p:extLst>
          </p:nvPr>
        </p:nvGraphicFramePr>
        <p:xfrm>
          <a:off x="141223" y="5231609"/>
          <a:ext cx="5815574" cy="107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7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5615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5924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970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28.000.000.000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25.281.767.307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13.985.485.681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8AC1F12-42B0-487F-8EBF-FC8A829DC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85129"/>
              </p:ext>
            </p:extLst>
          </p:nvPr>
        </p:nvGraphicFramePr>
        <p:xfrm>
          <a:off x="6217919" y="2301240"/>
          <a:ext cx="5425427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19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924560" y="1717040"/>
            <a:ext cx="10048240" cy="3495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</a:rPr>
              <a:t>Tercer informe de seguimiento </a:t>
            </a:r>
          </a:p>
          <a:p>
            <a:r>
              <a:rPr lang="es-CO" sz="4400" b="1" dirty="0">
                <a:solidFill>
                  <a:schemeClr val="bg1"/>
                </a:solidFill>
              </a:rPr>
              <a:t>trimestral con corte al 30 de septiembre de 2025</a:t>
            </a: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CO" sz="3300" b="1" dirty="0">
              <a:solidFill>
                <a:schemeClr val="bg1"/>
              </a:solidFill>
            </a:endParaRPr>
          </a:p>
          <a:p>
            <a:r>
              <a:rPr lang="es-CO" sz="4400" b="1" dirty="0">
                <a:solidFill>
                  <a:schemeClr val="bg1"/>
                </a:solidFill>
              </a:rPr>
              <a:t>Proyectos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20626" y="206248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18. Fortalecimiento de la gestión jurídica del ministerio de vivienda, ciudad y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1605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455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68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193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0641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59208"/>
              </p:ext>
            </p:extLst>
          </p:nvPr>
        </p:nvGraphicFramePr>
        <p:xfrm>
          <a:off x="329186" y="157590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4.610.000.000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4.421.422.950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411.612.005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95,9%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5050"/>
              </p:ext>
            </p:extLst>
          </p:nvPr>
        </p:nvGraphicFramePr>
        <p:xfrm>
          <a:off x="329186" y="3372329"/>
          <a:ext cx="551383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4.610.000.000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4.434.135.021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1.610.734.673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5A4A667E-AA15-4026-8DB7-E615A9B9BE50}"/>
              </a:ext>
            </a:extLst>
          </p:cNvPr>
          <p:cNvSpPr/>
          <p:nvPr/>
        </p:nvSpPr>
        <p:spPr>
          <a:xfrm>
            <a:off x="1335389" y="4717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9E2E40-C2B7-4D29-AF8E-80DB6C62583C}"/>
              </a:ext>
            </a:extLst>
          </p:cNvPr>
          <p:cNvSpPr txBox="1"/>
          <p:nvPr/>
        </p:nvSpPr>
        <p:spPr>
          <a:xfrm>
            <a:off x="1260030" y="4852311"/>
            <a:ext cx="35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B563A684-1C9D-4599-B157-A380E8170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17679"/>
              </p:ext>
            </p:extLst>
          </p:nvPr>
        </p:nvGraphicFramePr>
        <p:xfrm>
          <a:off x="329186" y="5170649"/>
          <a:ext cx="551383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4.610.000.000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4.503.707.546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2.869.438.270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97,7%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62,2%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7B01DA0-BA99-4B56-8C20-514231362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36670"/>
              </p:ext>
            </p:extLst>
          </p:nvPr>
        </p:nvGraphicFramePr>
        <p:xfrm>
          <a:off x="6299200" y="2291080"/>
          <a:ext cx="514096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10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98706" y="358648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19. Fortalecimiento de las tecnologías de la información y las comunicaciones en el Ministerio de Vivienda, Ciudad y Territorio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05045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027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877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100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733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3181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41192"/>
              </p:ext>
            </p:extLst>
          </p:nvPr>
        </p:nvGraphicFramePr>
        <p:xfrm>
          <a:off x="329186" y="1697828"/>
          <a:ext cx="53684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6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14.555.892.476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1.620.700.842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56,0%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27860"/>
              </p:ext>
            </p:extLst>
          </p:nvPr>
        </p:nvGraphicFramePr>
        <p:xfrm>
          <a:off x="329186" y="3616169"/>
          <a:ext cx="5513830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17.826.370.340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7.147.592.652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DDF8FC17-B1DF-41D2-A7BE-C1F6A0BBC144}"/>
              </a:ext>
            </a:extLst>
          </p:cNvPr>
          <p:cNvSpPr/>
          <p:nvPr/>
        </p:nvSpPr>
        <p:spPr>
          <a:xfrm>
            <a:off x="1315069" y="50325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1BC3D0-017D-48B8-9BCB-4B32D08DE850}"/>
              </a:ext>
            </a:extLst>
          </p:cNvPr>
          <p:cNvSpPr txBox="1"/>
          <p:nvPr/>
        </p:nvSpPr>
        <p:spPr>
          <a:xfrm>
            <a:off x="1219390" y="5157111"/>
            <a:ext cx="36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3F64D2E-7478-4140-9B8D-94749E7FE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40916"/>
              </p:ext>
            </p:extLst>
          </p:nvPr>
        </p:nvGraphicFramePr>
        <p:xfrm>
          <a:off x="308866" y="5485609"/>
          <a:ext cx="5513830" cy="99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02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54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18.647.539.416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11.920.615.016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2535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71,7%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2A10E2D1-95CC-46C8-AB1E-E6FCB93A0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972337"/>
              </p:ext>
            </p:extLst>
          </p:nvPr>
        </p:nvGraphicFramePr>
        <p:xfrm>
          <a:off x="6339414" y="2287306"/>
          <a:ext cx="5081439" cy="326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66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02338" y="268224"/>
            <a:ext cx="1156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20. Subsidio Familiar de Vivienda Nacional -FONVIVIENDA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141895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409399" y="9471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436989" y="10321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160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091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0539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07660"/>
              </p:ext>
            </p:extLst>
          </p:nvPr>
        </p:nvGraphicFramePr>
        <p:xfrm>
          <a:off x="186946" y="1332068"/>
          <a:ext cx="55513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5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67283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79319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1.753.081.589.387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856.283.448.754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21.363.441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99255"/>
              </p:ext>
            </p:extLst>
          </p:nvPr>
        </p:nvGraphicFramePr>
        <p:xfrm>
          <a:off x="146305" y="3362169"/>
          <a:ext cx="5696711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24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4782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1.803.731.262.387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1.721.104.121.139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50.670.602.284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95,4%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64D663A1-1B90-4791-8611-F01B3924256D}"/>
              </a:ext>
            </a:extLst>
          </p:cNvPr>
          <p:cNvSpPr/>
          <p:nvPr/>
        </p:nvSpPr>
        <p:spPr>
          <a:xfrm>
            <a:off x="1396349" y="47684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7D544A-1380-43EB-A950-CA5BC779F423}"/>
              </a:ext>
            </a:extLst>
          </p:cNvPr>
          <p:cNvSpPr txBox="1"/>
          <p:nvPr/>
        </p:nvSpPr>
        <p:spPr>
          <a:xfrm>
            <a:off x="1341310" y="4882791"/>
            <a:ext cx="351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CEE6D22-BBEA-475B-B391-A3218FD1A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09381"/>
              </p:ext>
            </p:extLst>
          </p:nvPr>
        </p:nvGraphicFramePr>
        <p:xfrm>
          <a:off x="71123" y="5221449"/>
          <a:ext cx="5979332" cy="102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08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044459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5565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1.803.731.262.387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1.741.588.582.612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202.589.510.161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51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96,6%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88BCF06-7CE8-4A71-8EE9-E8DB42A54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764492"/>
              </p:ext>
            </p:extLst>
          </p:nvPr>
        </p:nvGraphicFramePr>
        <p:xfrm>
          <a:off x="6258559" y="2280920"/>
          <a:ext cx="560831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26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70258" y="387096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21. Implementación del programa de cobertura condicionada para créditos de vivienda segunda generación Nacional-FONVIVIENDA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027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877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0,1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021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470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43588"/>
              </p:ext>
            </p:extLst>
          </p:nvPr>
        </p:nvGraphicFramePr>
        <p:xfrm>
          <a:off x="146306" y="167750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906.555.000.000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848.463.436.915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110.842.120.059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32193"/>
              </p:ext>
            </p:extLst>
          </p:nvPr>
        </p:nvGraphicFramePr>
        <p:xfrm>
          <a:off x="146304" y="3534889"/>
          <a:ext cx="5949689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0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03432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6676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906.555.000.000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848.463.436.915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304.552.420.265</a:t>
                      </a:r>
                      <a:r>
                        <a:rPr lang="es-CO" sz="18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33,6%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18A1110-2197-400C-908B-6EF5948D1051}"/>
              </a:ext>
            </a:extLst>
          </p:cNvPr>
          <p:cNvSpPr/>
          <p:nvPr/>
        </p:nvSpPr>
        <p:spPr>
          <a:xfrm>
            <a:off x="1396349" y="47887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17E128-54EB-4E04-AB2D-F1E7CD350D99}"/>
              </a:ext>
            </a:extLst>
          </p:cNvPr>
          <p:cNvSpPr txBox="1"/>
          <p:nvPr/>
        </p:nvSpPr>
        <p:spPr>
          <a:xfrm>
            <a:off x="1335388" y="4883968"/>
            <a:ext cx="35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6C9515A6-EA55-4385-80FB-3BAA60C2E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64096"/>
              </p:ext>
            </p:extLst>
          </p:nvPr>
        </p:nvGraphicFramePr>
        <p:xfrm>
          <a:off x="71120" y="5221449"/>
          <a:ext cx="6085833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68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98312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889753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906.555.000.000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848.463.436.915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488.199.117.475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53,9%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3250FF9-937C-4EC5-B212-6FB1AFA02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127661"/>
              </p:ext>
            </p:extLst>
          </p:nvPr>
        </p:nvGraphicFramePr>
        <p:xfrm>
          <a:off x="6492239" y="2280920"/>
          <a:ext cx="5151113" cy="346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63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117858" y="36576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22. Fortalecimiento de los servicios TIC y de comunicaciones en la comisión de regulación de agua potable y saneamiento básico a nivel nacional-CRA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9259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775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90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209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657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82851"/>
              </p:ext>
            </p:extLst>
          </p:nvPr>
        </p:nvGraphicFramePr>
        <p:xfrm>
          <a:off x="146306" y="166734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4.027.561.071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793.547.912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110.268.317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21949"/>
              </p:ext>
            </p:extLst>
          </p:nvPr>
        </p:nvGraphicFramePr>
        <p:xfrm>
          <a:off x="228599" y="346376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4.027.561.071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433.336.136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284.260.003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6999F090-0F21-490A-835D-FE6DB07A042A}"/>
              </a:ext>
            </a:extLst>
          </p:cNvPr>
          <p:cNvSpPr/>
          <p:nvPr/>
        </p:nvSpPr>
        <p:spPr>
          <a:xfrm>
            <a:off x="1396349" y="49005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047452-F3FB-4544-9172-01C2045B1DD2}"/>
              </a:ext>
            </a:extLst>
          </p:cNvPr>
          <p:cNvSpPr txBox="1"/>
          <p:nvPr/>
        </p:nvSpPr>
        <p:spPr>
          <a:xfrm>
            <a:off x="1335388" y="5045351"/>
            <a:ext cx="35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F98F205-5D95-4CE5-A91D-1B2C39DE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69540"/>
              </p:ext>
            </p:extLst>
          </p:nvPr>
        </p:nvGraphicFramePr>
        <p:xfrm>
          <a:off x="289559" y="5343369"/>
          <a:ext cx="5797293" cy="110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4.027.561.071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2.357.888.912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847.198.666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58,5%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92543D8-B83B-4483-9010-F783D1246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711467"/>
              </p:ext>
            </p:extLst>
          </p:nvPr>
        </p:nvGraphicFramePr>
        <p:xfrm>
          <a:off x="6380479" y="2291080"/>
          <a:ext cx="5384787" cy="340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97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70258" y="37592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23. Desarrollo de propuestas regulatorias para el sector de agua potable y saneamiento básico a nivel nacional -CRA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7227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572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71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021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470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96702"/>
              </p:ext>
            </p:extLst>
          </p:nvPr>
        </p:nvGraphicFramePr>
        <p:xfrm>
          <a:off x="146306" y="166734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8.460.315.087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5.835.792.785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868.716.693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396"/>
              </p:ext>
            </p:extLst>
          </p:nvPr>
        </p:nvGraphicFramePr>
        <p:xfrm>
          <a:off x="228599" y="355520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8.460.315.087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6.297.910.032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2.541.349.245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74,4%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C1AE5CEF-B172-4601-AFB5-2169AE5C410F}"/>
              </a:ext>
            </a:extLst>
          </p:cNvPr>
          <p:cNvSpPr/>
          <p:nvPr/>
        </p:nvSpPr>
        <p:spPr>
          <a:xfrm>
            <a:off x="1416669" y="49411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EA17EF-6569-4D00-B604-2F0A478BEE8F}"/>
              </a:ext>
            </a:extLst>
          </p:cNvPr>
          <p:cNvSpPr txBox="1"/>
          <p:nvPr/>
        </p:nvSpPr>
        <p:spPr>
          <a:xfrm>
            <a:off x="1376029" y="5085991"/>
            <a:ext cx="351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55B930D8-D175-46F6-B21F-CED1DAF5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85492"/>
              </p:ext>
            </p:extLst>
          </p:nvPr>
        </p:nvGraphicFramePr>
        <p:xfrm>
          <a:off x="309879" y="5394169"/>
          <a:ext cx="5797293" cy="110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8.460.315.087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6.914.108.277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4.437.192.506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81,7%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52,4%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6A8A0F0-1E65-BF86-3A20-E3BD2817E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675137"/>
              </p:ext>
            </p:extLst>
          </p:nvPr>
        </p:nvGraphicFramePr>
        <p:xfrm>
          <a:off x="6470084" y="2279075"/>
          <a:ext cx="5368335" cy="334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89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178818" y="345440"/>
            <a:ext cx="1156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24. Fortalecimiento de las capacidades administrativas y de apoyo de la Comisión de Regulación de Agua potable y saneamiento básico en el territorio nacional– CRA 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6242479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6211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471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51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0209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1657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98219"/>
              </p:ext>
            </p:extLst>
          </p:nvPr>
        </p:nvGraphicFramePr>
        <p:xfrm>
          <a:off x="146306" y="1647028"/>
          <a:ext cx="587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8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776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78612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1.464.123.842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1.173.660.326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153.814.786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80,2%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31008"/>
              </p:ext>
            </p:extLst>
          </p:nvPr>
        </p:nvGraphicFramePr>
        <p:xfrm>
          <a:off x="228599" y="3463769"/>
          <a:ext cx="5797293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1.464.123.842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1.288.720.326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458.605.798</a:t>
                      </a:r>
                      <a:endParaRPr lang="es-CO" sz="18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88,0%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F2108C1D-0CB8-4B83-A5D4-4684B2B48DD6}"/>
              </a:ext>
            </a:extLst>
          </p:cNvPr>
          <p:cNvSpPr/>
          <p:nvPr/>
        </p:nvSpPr>
        <p:spPr>
          <a:xfrm>
            <a:off x="1406509" y="47582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271A00-02CB-4D1E-A708-CB21DB9DC783}"/>
              </a:ext>
            </a:extLst>
          </p:cNvPr>
          <p:cNvSpPr txBox="1"/>
          <p:nvPr/>
        </p:nvSpPr>
        <p:spPr>
          <a:xfrm>
            <a:off x="1372802" y="4892951"/>
            <a:ext cx="351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3913783C-3EC5-402E-9FF0-C33DEE32F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64364"/>
              </p:ext>
            </p:extLst>
          </p:nvPr>
        </p:nvGraphicFramePr>
        <p:xfrm>
          <a:off x="299719" y="5201129"/>
          <a:ext cx="5797293" cy="110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6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2217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7215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1.464.123.842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1.361.332.326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819.145.993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93,0%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CB6E515-AA81-AE9E-2C3A-6D735B0893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27169"/>
              </p:ext>
            </p:extLst>
          </p:nvPr>
        </p:nvGraphicFramePr>
        <p:xfrm>
          <a:off x="6497779" y="2279077"/>
          <a:ext cx="5249205" cy="352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2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4368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1. Fortalecimiento de los procesos de titulación, saneamiento y formalización de predios a nivel nacional</a:t>
            </a:r>
            <a:endParaRPr lang="da-DK" sz="2400" b="1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3323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4182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39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06209"/>
              </p:ext>
            </p:extLst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20378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3486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09895"/>
              </p:ext>
            </p:extLst>
          </p:nvPr>
        </p:nvGraphicFramePr>
        <p:xfrm>
          <a:off x="550041" y="1840068"/>
          <a:ext cx="46772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573276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41490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5.469.500.916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364.025.297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86945"/>
              </p:ext>
            </p:extLst>
          </p:nvPr>
        </p:nvGraphicFramePr>
        <p:xfrm>
          <a:off x="220717" y="373402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6.131.945.710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1.960.482.290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30,7%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49513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5096151"/>
            <a:ext cx="366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38254"/>
              </p:ext>
            </p:extLst>
          </p:nvPr>
        </p:nvGraphicFramePr>
        <p:xfrm>
          <a:off x="373117" y="548154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12.815.560.372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3.717.676.853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64,1%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A3DF7A8-9022-40D8-8CCC-947CF5CB8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58009"/>
              </p:ext>
            </p:extLst>
          </p:nvPr>
        </p:nvGraphicFramePr>
        <p:xfrm>
          <a:off x="6014719" y="2280920"/>
          <a:ext cx="562723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8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99444" y="4368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2. Saneamiento y legalización de los bienes inmuebles de los extintos ICT-INURBE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29259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3775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123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2571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82231"/>
              </p:ext>
            </p:extLst>
          </p:nvPr>
        </p:nvGraphicFramePr>
        <p:xfrm>
          <a:off x="550041" y="1738468"/>
          <a:ext cx="49400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9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66166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49439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5.000.000.000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3.620.149.588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278.562.364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02076"/>
              </p:ext>
            </p:extLst>
          </p:nvPr>
        </p:nvGraphicFramePr>
        <p:xfrm>
          <a:off x="220717" y="358162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3.547.144.890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1.255.219.895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70,9%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25,1%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0180DD2A-B916-42AE-90B8-8756CE6814D9}"/>
              </a:ext>
            </a:extLst>
          </p:cNvPr>
          <p:cNvSpPr/>
          <p:nvPr/>
        </p:nvSpPr>
        <p:spPr>
          <a:xfrm>
            <a:off x="1487789" y="48598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444DB6-60C9-4E6A-9A6C-F21E03BB8A68}"/>
              </a:ext>
            </a:extLst>
          </p:cNvPr>
          <p:cNvSpPr txBox="1"/>
          <p:nvPr/>
        </p:nvSpPr>
        <p:spPr>
          <a:xfrm>
            <a:off x="1005840" y="4994551"/>
            <a:ext cx="435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F973CBB-69C6-41B2-A7F0-500A460A9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40340"/>
              </p:ext>
            </p:extLst>
          </p:nvPr>
        </p:nvGraphicFramePr>
        <p:xfrm>
          <a:off x="373117" y="5308825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3.609.071.944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2.270.753.102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45,4%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46AC558-E18F-42B2-83E8-8C15AFE4B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43515"/>
              </p:ext>
            </p:extLst>
          </p:nvPr>
        </p:nvGraphicFramePr>
        <p:xfrm>
          <a:off x="6024893" y="2304232"/>
          <a:ext cx="5324097" cy="335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4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51844" y="48768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3. Fortalecimiento de las políticas públicas de vivienda urbana a nivel nacional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0487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1337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65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8786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0235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34425"/>
              </p:ext>
            </p:extLst>
          </p:nvPr>
        </p:nvGraphicFramePr>
        <p:xfrm>
          <a:off x="329186" y="149462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17.600.000.000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14.631.226.143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1.019.881.945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83,1%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73377"/>
              </p:ext>
            </p:extLst>
          </p:nvPr>
        </p:nvGraphicFramePr>
        <p:xfrm>
          <a:off x="220717" y="339061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18.170.000.000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15.232.299.244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5.167.298.264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3AACE13B-BDEC-4247-B68C-8104BB34071F}"/>
              </a:ext>
            </a:extLst>
          </p:cNvPr>
          <p:cNvSpPr/>
          <p:nvPr/>
        </p:nvSpPr>
        <p:spPr>
          <a:xfrm>
            <a:off x="1487789" y="4717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E14837-30AF-4C96-9774-C1DC59C767EF}"/>
              </a:ext>
            </a:extLst>
          </p:cNvPr>
          <p:cNvSpPr txBox="1"/>
          <p:nvPr/>
        </p:nvSpPr>
        <p:spPr>
          <a:xfrm>
            <a:off x="1426829" y="4862471"/>
            <a:ext cx="35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ECF4106-C38C-4609-AC3F-F212EC84D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21065"/>
              </p:ext>
            </p:extLst>
          </p:nvPr>
        </p:nvGraphicFramePr>
        <p:xfrm>
          <a:off x="271517" y="521941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18.170.000.000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16.410.507.071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9.770.974.814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90,3%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53,8%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3E921F0-500A-4EF9-8670-0D87CBEC7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907543"/>
              </p:ext>
            </p:extLst>
          </p:nvPr>
        </p:nvGraphicFramePr>
        <p:xfrm>
          <a:off x="6116320" y="2291080"/>
          <a:ext cx="5445758" cy="355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0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77524" y="4165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4. Fortalecimiento en la implementación de lineamientos normativos y de política pública en materia de desarrollo urbano y territorial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3535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4385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47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1936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3384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17150"/>
              </p:ext>
            </p:extLst>
          </p:nvPr>
        </p:nvGraphicFramePr>
        <p:xfrm>
          <a:off x="329186" y="178926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57.297.000.000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13.907.281.337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1.355.653.276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24,3%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65859"/>
              </p:ext>
            </p:extLst>
          </p:nvPr>
        </p:nvGraphicFramePr>
        <p:xfrm>
          <a:off x="220717" y="367509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59.777.000.000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15.735.174.429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5.163.427.746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9AE23854-F4ED-430D-833F-FE37E4F7172C}"/>
              </a:ext>
            </a:extLst>
          </p:cNvPr>
          <p:cNvSpPr/>
          <p:nvPr/>
        </p:nvSpPr>
        <p:spPr>
          <a:xfrm>
            <a:off x="1487789" y="500210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B1D863-8812-4291-8837-E1305F63BCA6}"/>
              </a:ext>
            </a:extLst>
          </p:cNvPr>
          <p:cNvSpPr txBox="1"/>
          <p:nvPr/>
        </p:nvSpPr>
        <p:spPr>
          <a:xfrm>
            <a:off x="1426829" y="5146951"/>
            <a:ext cx="35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BE63F0C-DD4B-4168-ADA8-8DEDAE522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56944"/>
              </p:ext>
            </p:extLst>
          </p:nvPr>
        </p:nvGraphicFramePr>
        <p:xfrm>
          <a:off x="373117" y="5483577"/>
          <a:ext cx="5368474" cy="108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990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59.777.000.000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35.512.865.187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9.551.027.722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59,4%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4A10702-9A4C-41F0-92F6-887FFAD19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55438"/>
              </p:ext>
            </p:extLst>
          </p:nvPr>
        </p:nvGraphicFramePr>
        <p:xfrm>
          <a:off x="6065519" y="2301240"/>
          <a:ext cx="5659119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32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94644" y="4064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5. Fortalecimiento a la formulación e implementación de la política de vivienda rural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15035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23535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64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294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0743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5741"/>
              </p:ext>
            </p:extLst>
          </p:nvPr>
        </p:nvGraphicFramePr>
        <p:xfrm>
          <a:off x="329186" y="157590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7.100.000.000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4.486.145.120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265.147.691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63,2%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08643"/>
              </p:ext>
            </p:extLst>
          </p:nvPr>
        </p:nvGraphicFramePr>
        <p:xfrm>
          <a:off x="220717" y="343125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7.900.000.000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5.401.361.887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1.546.325.162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68,4%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3851F1A8-1343-4BA4-81B0-7EAA48AAC35A}"/>
              </a:ext>
            </a:extLst>
          </p:cNvPr>
          <p:cNvSpPr/>
          <p:nvPr/>
        </p:nvSpPr>
        <p:spPr>
          <a:xfrm>
            <a:off x="1487789" y="47074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37F1BD-87FF-4CB6-A0DD-795304B988D9}"/>
              </a:ext>
            </a:extLst>
          </p:cNvPr>
          <p:cNvSpPr txBox="1"/>
          <p:nvPr/>
        </p:nvSpPr>
        <p:spPr>
          <a:xfrm>
            <a:off x="1480519" y="4842151"/>
            <a:ext cx="349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0B69D685-45D0-4865-9DB4-5A9B53AA0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4023"/>
              </p:ext>
            </p:extLst>
          </p:nvPr>
        </p:nvGraphicFramePr>
        <p:xfrm>
          <a:off x="373117" y="51889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7.900.000.000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6.591.260.765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3.206.438.812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83,4%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40,6%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B98AF16-9838-47B7-A895-B05392B7C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579141"/>
              </p:ext>
            </p:extLst>
          </p:nvPr>
        </p:nvGraphicFramePr>
        <p:xfrm>
          <a:off x="6109562" y="2289946"/>
          <a:ext cx="5533798" cy="352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76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243844" y="44704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6. Implementación de las medidas de acceso al Agua en el departamento de La Guajira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02843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11343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0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290914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0539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33329"/>
              </p:ext>
            </p:extLst>
          </p:nvPr>
        </p:nvGraphicFramePr>
        <p:xfrm>
          <a:off x="329186" y="146414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59377"/>
              </p:ext>
            </p:extLst>
          </p:nvPr>
        </p:nvGraphicFramePr>
        <p:xfrm>
          <a:off x="220717" y="342109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56289AFC-161D-41B2-859B-A7C49323764C}"/>
              </a:ext>
            </a:extLst>
          </p:cNvPr>
          <p:cNvSpPr/>
          <p:nvPr/>
        </p:nvSpPr>
        <p:spPr>
          <a:xfrm>
            <a:off x="1335389" y="29294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958E7C-FF2E-431B-AA01-5E38F213D3A7}"/>
              </a:ext>
            </a:extLst>
          </p:cNvPr>
          <p:cNvSpPr txBox="1"/>
          <p:nvPr/>
        </p:nvSpPr>
        <p:spPr>
          <a:xfrm>
            <a:off x="1274429" y="307431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6CA4A4F-CED9-40C7-8EC4-BD23C798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3284"/>
              </p:ext>
            </p:extLst>
          </p:nvPr>
        </p:nvGraphicFramePr>
        <p:xfrm>
          <a:off x="220717" y="341093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C72AC2CF-3EFA-4EE7-B317-7AF5542BB140}"/>
              </a:ext>
            </a:extLst>
          </p:cNvPr>
          <p:cNvSpPr/>
          <p:nvPr/>
        </p:nvSpPr>
        <p:spPr>
          <a:xfrm>
            <a:off x="1487789" y="47582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222FE5-994A-433F-8139-E36F891D4B9A}"/>
              </a:ext>
            </a:extLst>
          </p:cNvPr>
          <p:cNvSpPr txBox="1"/>
          <p:nvPr/>
        </p:nvSpPr>
        <p:spPr>
          <a:xfrm>
            <a:off x="1447149" y="4892951"/>
            <a:ext cx="353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F44E3C22-7DA8-40FD-9CE8-083991FEE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14304"/>
              </p:ext>
            </p:extLst>
          </p:nvPr>
        </p:nvGraphicFramePr>
        <p:xfrm>
          <a:off x="373117" y="5239737"/>
          <a:ext cx="5368474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91.700.000.000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43.264.000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0,05%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99AD1FF3-3AF3-4966-92C3-F9612BEA2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28404"/>
              </p:ext>
            </p:extLst>
          </p:nvPr>
        </p:nvGraphicFramePr>
        <p:xfrm>
          <a:off x="6248399" y="2270760"/>
          <a:ext cx="5394943" cy="35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72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01044" y="47752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7. Fortalecimiento a la gestión comunitaria e implementación esquemas diferenciales y medios alternos en acceso a agua y saneamiento básico a nivel nacional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368759" y="1495792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843299" y="1823384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396349" y="158079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de marzo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66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7AB40D1-0911-4964-BA5D-4F558513FDB6}"/>
              </a:ext>
            </a:extLst>
          </p:cNvPr>
          <p:cNvSpPr/>
          <p:nvPr/>
        </p:nvSpPr>
        <p:spPr>
          <a:xfrm>
            <a:off x="1335389" y="329522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C4245-5526-45AF-9F51-437A1EF5FE86}"/>
              </a:ext>
            </a:extLst>
          </p:cNvPr>
          <p:cNvSpPr txBox="1"/>
          <p:nvPr/>
        </p:nvSpPr>
        <p:spPr>
          <a:xfrm>
            <a:off x="1274429" y="3440071"/>
            <a:ext cx="34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30 de junio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8FC879-E565-4B3A-874C-ABAEE18D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64834"/>
              </p:ext>
            </p:extLst>
          </p:nvPr>
        </p:nvGraphicFramePr>
        <p:xfrm>
          <a:off x="329186" y="1972148"/>
          <a:ext cx="51608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47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73594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561204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160.000.000.000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5.370.961.934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1.619.444.934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3B071C5-B668-4EDF-BB66-DC09ACA0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04118"/>
              </p:ext>
            </p:extLst>
          </p:nvPr>
        </p:nvGraphicFramePr>
        <p:xfrm>
          <a:off x="220717" y="380717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160.000.000.000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29.952.931.657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6.425.081.845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1840E72-E6EB-422C-99DF-A19F340E0F35}"/>
              </a:ext>
            </a:extLst>
          </p:cNvPr>
          <p:cNvSpPr/>
          <p:nvPr/>
        </p:nvSpPr>
        <p:spPr>
          <a:xfrm>
            <a:off x="1487789" y="5063061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2825D2-7C4A-4282-93C3-4E4F088A53AB}"/>
              </a:ext>
            </a:extLst>
          </p:cNvPr>
          <p:cNvSpPr txBox="1"/>
          <p:nvPr/>
        </p:nvSpPr>
        <p:spPr>
          <a:xfrm>
            <a:off x="1345548" y="5207911"/>
            <a:ext cx="37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30 de septiembre 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49E0AC7-07F4-4BAA-A2E8-1747FDB2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52838"/>
              </p:ext>
            </p:extLst>
          </p:nvPr>
        </p:nvGraphicFramePr>
        <p:xfrm>
          <a:off x="373117" y="5575017"/>
          <a:ext cx="536847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09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80576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val="4157290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160.000.000.000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52.820.906.478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10.901.025.319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33,0%</a:t>
                      </a:r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6,8%</a:t>
                      </a:r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171171A-8EAF-41A2-8BC9-E39B0855F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48749"/>
              </p:ext>
            </p:extLst>
          </p:nvPr>
        </p:nvGraphicFramePr>
        <p:xfrm>
          <a:off x="6116319" y="2341880"/>
          <a:ext cx="5333989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141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1894</Words>
  <Application>Microsoft Office PowerPoint</Application>
  <PresentationFormat>Panorámica</PresentationFormat>
  <Paragraphs>821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NunitoSans-ExtraBold</vt:lpstr>
      <vt:lpstr>NunitoSans-Regular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Yulany Andrea Moya Lopez</cp:lastModifiedBy>
  <cp:revision>318</cp:revision>
  <dcterms:created xsi:type="dcterms:W3CDTF">2023-05-08T00:34:42Z</dcterms:created>
  <dcterms:modified xsi:type="dcterms:W3CDTF">2025-10-20T16:38:21Z</dcterms:modified>
</cp:coreProperties>
</file>