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82" r:id="rId4"/>
    <p:sldId id="283" r:id="rId5"/>
    <p:sldId id="274" r:id="rId6"/>
    <p:sldId id="272" r:id="rId7"/>
    <p:sldId id="268" r:id="rId8"/>
    <p:sldId id="276" r:id="rId9"/>
    <p:sldId id="259" r:id="rId10"/>
    <p:sldId id="277" r:id="rId11"/>
    <p:sldId id="273" r:id="rId12"/>
    <p:sldId id="278" r:id="rId13"/>
    <p:sldId id="264" r:id="rId14"/>
    <p:sldId id="263" r:id="rId15"/>
    <p:sldId id="279" r:id="rId16"/>
    <p:sldId id="281" r:id="rId17"/>
    <p:sldId id="271" r:id="rId18"/>
    <p:sldId id="280" r:id="rId19"/>
    <p:sldId id="27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D"/>
    <a:srgbClr val="004A84"/>
    <a:srgbClr val="3772FF"/>
    <a:srgbClr val="3E5D99"/>
    <a:srgbClr val="BF124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2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5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99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1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8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5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7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8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09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00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49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19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0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DE7092C-85E2-6F41-B580-4DBC580247D4}"/>
              </a:ext>
            </a:extLst>
          </p:cNvPr>
          <p:cNvSpPr/>
          <p:nvPr/>
        </p:nvSpPr>
        <p:spPr>
          <a:xfrm>
            <a:off x="952072" y="1782575"/>
            <a:ext cx="49761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contratante: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 la correcta ejecución del objeto del contratado y protege los derechos de la propia Entidad como los del contratista y terceros que puedan verse afectados por la ejecución del contrato; además es responsable ante la Nación del resultado del proyecto y del cumplimiento de la mejora en los indicadores del sector indicados con la realización de la obra. Las entidades contratantes pueden ser: 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Departamento.</a:t>
            </a:r>
          </a:p>
          <a:p>
            <a:pPr marL="171450" indent="-1714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de los Planes Departamentales de Agua.</a:t>
            </a:r>
          </a:p>
          <a:p>
            <a:pPr marL="171450" indent="-1714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presentadora del servicio público domiciliario en el municipio ejecutado.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E8A88-2BB1-2D48-89A7-6B27ABD4C042}"/>
              </a:ext>
            </a:extLst>
          </p:cNvPr>
          <p:cNvSpPr txBox="1"/>
          <p:nvPr/>
        </p:nvSpPr>
        <p:spPr>
          <a:xfrm>
            <a:off x="8517276" y="233884"/>
            <a:ext cx="3392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AAB357-BBB8-604D-A133-7EE1471A16D9}"/>
              </a:ext>
            </a:extLst>
          </p:cNvPr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5F4FE9-166E-9C46-ADDE-A89838BB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87" y="700484"/>
            <a:ext cx="4967157" cy="49671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482474" y="66277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1729515" y="1179428"/>
            <a:ext cx="6025300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0" bIns="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¿En qué momento participa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4CD58F-4C5A-5B45-BEEF-D989A4C3C481}"/>
              </a:ext>
            </a:extLst>
          </p:cNvPr>
          <p:cNvSpPr/>
          <p:nvPr/>
        </p:nvSpPr>
        <p:spPr>
          <a:xfrm>
            <a:off x="2037693" y="1750073"/>
            <a:ext cx="314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comunidad?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CA069A0-3176-B24E-80DE-EBB049779673}"/>
              </a:ext>
            </a:extLst>
          </p:cNvPr>
          <p:cNvSpPr txBox="1"/>
          <p:nvPr/>
        </p:nvSpPr>
        <p:spPr>
          <a:xfrm>
            <a:off x="7370210" y="2450205"/>
            <a:ext cx="3806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comunidades participan en los</a:t>
            </a:r>
          </a:p>
          <a:p>
            <a:r>
              <a:rPr lang="es-CO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 momentos:</a:t>
            </a:r>
          </a:p>
          <a:p>
            <a:endParaRPr lang="es-CO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Clr>
                <a:srgbClr val="BF124E"/>
              </a:buClr>
              <a:buFont typeface="+mj-lt"/>
              <a:buAutoNum type="alphaLcPeriod"/>
            </a:pPr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verificación en campo y diagnóstico integral.</a:t>
            </a:r>
          </a:p>
          <a:p>
            <a:pPr marL="685800" lvl="1" indent="-228600">
              <a:buClr>
                <a:srgbClr val="BF124E"/>
              </a:buClr>
              <a:buFont typeface="+mj-lt"/>
              <a:buAutoNum type="alphaLcPeriod"/>
            </a:pPr>
            <a:endParaRPr lang="es-CO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Clr>
                <a:srgbClr val="BF124E"/>
              </a:buClr>
              <a:buFont typeface="+mj-lt"/>
              <a:buAutoNum type="alphaLcPeriod"/>
            </a:pPr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selección de alternativas.</a:t>
            </a:r>
          </a:p>
          <a:p>
            <a:pPr marL="685800" lvl="1" indent="-228600">
              <a:buClr>
                <a:srgbClr val="BF124E"/>
              </a:buClr>
              <a:buFont typeface="+mj-lt"/>
              <a:buAutoNum type="alphaLcPeriod"/>
            </a:pPr>
            <a:endParaRPr lang="es-CO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Clr>
                <a:srgbClr val="BF124E"/>
              </a:buClr>
              <a:buFont typeface="+mj-lt"/>
              <a:buAutoNum type="alphaLcPeriod"/>
            </a:pPr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definitivo.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349483" y="233884"/>
            <a:ext cx="2560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"/>
          <a:stretch/>
        </p:blipFill>
        <p:spPr>
          <a:xfrm>
            <a:off x="71154" y="2445248"/>
            <a:ext cx="6897760" cy="4412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CFEEB10-21BE-D549-8A99-674EA8600B06}"/>
              </a:ext>
            </a:extLst>
          </p:cNvPr>
          <p:cNvSpPr txBox="1"/>
          <p:nvPr/>
        </p:nvSpPr>
        <p:spPr>
          <a:xfrm>
            <a:off x="790652" y="371406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4F74BB7-E729-FC46-A9CE-F88472D39A57}"/>
              </a:ext>
            </a:extLst>
          </p:cNvPr>
          <p:cNvSpPr/>
          <p:nvPr/>
        </p:nvSpPr>
        <p:spPr>
          <a:xfrm>
            <a:off x="2116067" y="957618"/>
            <a:ext cx="8022720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TIP´s para presentar un proyecto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BD109-EA97-B24E-9DF7-69E9FFECE482}"/>
              </a:ext>
            </a:extLst>
          </p:cNvPr>
          <p:cNvSpPr/>
          <p:nvPr/>
        </p:nvSpPr>
        <p:spPr>
          <a:xfrm>
            <a:off x="2309946" y="1517065"/>
            <a:ext cx="774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tenga mayores posibilidades de ser aceptado: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A0A2E22-26EB-F044-8124-E31473D7F7D5}"/>
              </a:ext>
            </a:extLst>
          </p:cNvPr>
          <p:cNvSpPr txBox="1"/>
          <p:nvPr/>
        </p:nvSpPr>
        <p:spPr>
          <a:xfrm>
            <a:off x="202224" y="2128361"/>
            <a:ext cx="71569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requisitos de presentación con la Res Secretaría Distrital de Seguridad, Convivencia y Justicia (SDSCJ) 671 de 2019 (Ver lista de chequeo)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3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Asegurarse de cumplir con los requerimientos técnicos acorde con el RAS (Res MVCT 330 de 2017 y Res MVCT 844 de 2018) y con la Res 501 de 2017 sobre tuberías y accesorios.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3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Estructurarse bajo la Metodología General Ajustada (MGA), cuando no se tenga clara su fuente de financiación y cargarse a la página del Departamento Nacional de Planeación (DNP) para que le sea asignado el código BPIN.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3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los permisos requeridos para el Proyecto según su naturaleza, relacionados en los artículos 242 a 249 de la Res 330 de 2017, y asegurarse que cuenta con ellos. Se mencionan los siguientes: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3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Permisos ambientales, y si aplica de cruce de vías (INVÍAS), de Ministerio de Cultura, y cualquier otro necesario.</a:t>
            </a:r>
          </a:p>
          <a:p>
            <a:pPr marL="628650" lvl="1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Permisos prediales: propiedad de predios, permisos y servidumbres.</a:t>
            </a:r>
          </a:p>
          <a:p>
            <a:pPr marL="628650" lvl="1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Efectuar consultas previas.</a:t>
            </a:r>
          </a:p>
          <a:p>
            <a:pPr marL="628650" lvl="1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canteras y sitios de disposición de residuos de la construcción deben estar autorizados por la autoridad ambiental competente para el tema de materiales y desperdicios (esto soporta, entre otros, los costos de transporte de materiales y desperdicios).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144001" y="233884"/>
            <a:ext cx="27658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grpSp>
        <p:nvGrpSpPr>
          <p:cNvPr id="2" name="Grupo 1"/>
          <p:cNvGrpSpPr/>
          <p:nvPr/>
        </p:nvGrpSpPr>
        <p:grpSpPr>
          <a:xfrm flipH="1">
            <a:off x="8739552" y="557048"/>
            <a:ext cx="2915907" cy="4967157"/>
            <a:chOff x="447768" y="1917061"/>
            <a:chExt cx="2848396" cy="4940939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1715044-D008-6449-8E2C-35BEFB277B07}"/>
                </a:ext>
              </a:extLst>
            </p:cNvPr>
            <p:cNvSpPr/>
            <p:nvPr/>
          </p:nvSpPr>
          <p:spPr>
            <a:xfrm>
              <a:off x="447768" y="3051986"/>
              <a:ext cx="2848396" cy="2848396"/>
            </a:xfrm>
            <a:prstGeom prst="ellipse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777A10C-D07D-334F-9F0C-16A6527CA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80"/>
            <a:stretch/>
          </p:blipFill>
          <p:spPr>
            <a:xfrm flipH="1">
              <a:off x="607671" y="1917061"/>
              <a:ext cx="2596535" cy="4940939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15767A9-8606-E44D-A876-D7A28F7E50BB}"/>
              </a:ext>
            </a:extLst>
          </p:cNvPr>
          <p:cNvSpPr/>
          <p:nvPr/>
        </p:nvSpPr>
        <p:spPr>
          <a:xfrm flipV="1">
            <a:off x="8264769" y="5396335"/>
            <a:ext cx="3923007" cy="127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14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2A35F7-E7B2-044B-8A56-38264587586A}"/>
              </a:ext>
            </a:extLst>
          </p:cNvPr>
          <p:cNvSpPr txBox="1"/>
          <p:nvPr/>
        </p:nvSpPr>
        <p:spPr>
          <a:xfrm>
            <a:off x="9051533" y="233884"/>
            <a:ext cx="28583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6D4193-0520-D844-80A4-AC02616E21C9}"/>
              </a:ext>
            </a:extLst>
          </p:cNvPr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CA5662-2E6C-C84A-894C-BDCE63E69958}"/>
              </a:ext>
            </a:extLst>
          </p:cNvPr>
          <p:cNvSpPr txBox="1"/>
          <p:nvPr/>
        </p:nvSpPr>
        <p:spPr>
          <a:xfrm>
            <a:off x="583327" y="994363"/>
            <a:ext cx="11031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las certificaciones requeridas en concordancia con la planificación territorial, por lo cual la administración municipal debe estar al tanto del proyecto.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deben seguir los artículos 239 a 241 de la Res 330 de 2017. En ellos se indica que, por ejemplo, los planos deben estar firmados y soportados por la licencia profesional de quien firma.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F486F6-DCF0-344D-8B6E-B4C0500D2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72"/>
          <a:stretch/>
        </p:blipFill>
        <p:spPr>
          <a:xfrm flipH="1">
            <a:off x="147023" y="2347546"/>
            <a:ext cx="6447206" cy="45104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B840219-D8F3-0E41-81CE-0D5C1C1040EE}"/>
              </a:ext>
            </a:extLst>
          </p:cNvPr>
          <p:cNvSpPr/>
          <p:nvPr/>
        </p:nvSpPr>
        <p:spPr>
          <a:xfrm>
            <a:off x="6664569" y="2482744"/>
            <a:ext cx="495006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presupuesto debe presentarse en Excel donde todas las celdas estén enlazadas. El presupuesto debe incluir: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Precios Unitarios.</a:t>
            </a:r>
          </a:p>
          <a:p>
            <a:pPr marL="685800" lvl="1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Cantidades de Obra.</a:t>
            </a:r>
          </a:p>
          <a:p>
            <a:pPr marL="685800" lvl="1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de costos de materiales, mano de obra, equipos y herramientas en la zona.</a:t>
            </a:r>
          </a:p>
          <a:p>
            <a:pPr marL="685800" lvl="1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Administración, Imprevistos y Utilidad (AIU).</a:t>
            </a: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que involucren el fortalecimiento comunitario y la gestión social.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896C51-E317-C54F-80BB-D6698F32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3" y="-42202"/>
            <a:ext cx="12259105" cy="694240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E88BA02-E12E-9841-BC57-166E0BB7E944}"/>
              </a:ext>
            </a:extLst>
          </p:cNvPr>
          <p:cNvSpPr/>
          <p:nvPr/>
        </p:nvSpPr>
        <p:spPr>
          <a:xfrm>
            <a:off x="5680327" y="581097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F7F8DA-9390-0B41-8228-685FED5A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95" y="896057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4BE566-97BC-B34A-B1B7-98A494B9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58351" y="3537657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1261C2-BD66-3941-BAE5-B6B84C118ECD}"/>
              </a:ext>
            </a:extLst>
          </p:cNvPr>
          <p:cNvSpPr txBox="1"/>
          <p:nvPr/>
        </p:nvSpPr>
        <p:spPr>
          <a:xfrm>
            <a:off x="6551677" y="1683973"/>
            <a:ext cx="2399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que el proyecto debe estructurarse bajo la Metodología General Ajustada (MGA).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8" y="5568166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CFEEB10-21BE-D549-8A99-674EA8600B06}"/>
              </a:ext>
            </a:extLst>
          </p:cNvPr>
          <p:cNvSpPr txBox="1"/>
          <p:nvPr/>
        </p:nvSpPr>
        <p:spPr>
          <a:xfrm>
            <a:off x="562889" y="546999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4F74BB7-E729-FC46-A9CE-F88472D39A57}"/>
              </a:ext>
            </a:extLst>
          </p:cNvPr>
          <p:cNvSpPr/>
          <p:nvPr/>
        </p:nvSpPr>
        <p:spPr>
          <a:xfrm>
            <a:off x="1888304" y="957365"/>
            <a:ext cx="3511010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¿Bajo qué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BD109-EA97-B24E-9DF7-69E9FFECE482}"/>
              </a:ext>
            </a:extLst>
          </p:cNvPr>
          <p:cNvSpPr/>
          <p:nvPr/>
        </p:nvSpPr>
        <p:spPr>
          <a:xfrm>
            <a:off x="2160001" y="1524292"/>
            <a:ext cx="304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se cargan los proyectos?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F0CDE6-79E9-D240-8B70-4DA0191D9290}"/>
              </a:ext>
            </a:extLst>
          </p:cNvPr>
          <p:cNvSpPr/>
          <p:nvPr/>
        </p:nvSpPr>
        <p:spPr>
          <a:xfrm>
            <a:off x="736879" y="2446500"/>
            <a:ext cx="4662435" cy="423286"/>
          </a:xfrm>
          <a:prstGeom prst="rect">
            <a:avLst/>
          </a:prstGeom>
          <a:solidFill>
            <a:srgbClr val="BF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Por la Metodología General Ajustada (MGA).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C5B739-8014-C540-815F-9999C7042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4"/>
          <a:stretch/>
        </p:blipFill>
        <p:spPr>
          <a:xfrm>
            <a:off x="1212081" y="2745914"/>
            <a:ext cx="3712029" cy="402664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FFD85A3-36F2-A44C-ABDF-91AD424A358B}"/>
              </a:ext>
            </a:extLst>
          </p:cNvPr>
          <p:cNvSpPr txBox="1"/>
          <p:nvPr/>
        </p:nvSpPr>
        <p:spPr>
          <a:xfrm>
            <a:off x="6371018" y="124430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E584F75-3BE1-AD4D-B752-978D3EC41F2A}"/>
              </a:ext>
            </a:extLst>
          </p:cNvPr>
          <p:cNvSpPr/>
          <p:nvPr/>
        </p:nvSpPr>
        <p:spPr>
          <a:xfrm>
            <a:off x="7702735" y="1665251"/>
            <a:ext cx="3752385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la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84F01F4-6105-6849-B558-16B133BEDF2A}"/>
              </a:ext>
            </a:extLst>
          </p:cNvPr>
          <p:cNvSpPr/>
          <p:nvPr/>
        </p:nvSpPr>
        <p:spPr>
          <a:xfrm>
            <a:off x="7983224" y="2232178"/>
            <a:ext cx="302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General Ajustada (MGA)?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EEA3C1-6DE6-7248-B0DF-DC4B364A671E}"/>
              </a:ext>
            </a:extLst>
          </p:cNvPr>
          <p:cNvSpPr txBox="1"/>
          <p:nvPr/>
        </p:nvSpPr>
        <p:spPr>
          <a:xfrm>
            <a:off x="6814038" y="3262639"/>
            <a:ext cx="46410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informática integral para la gestión de proyectos que se aplica en todas las etapas de un proyecto; es decir, planeación, seguimiento y evaluación a la ejecución física, presupuestal, financiera y de resultados y tiene como objeto proveer un sistema de información ágil y eficiente en el procesos de identificación, preparación, evaluación y programación de los proyectos de inversión.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8989888" y="233884"/>
            <a:ext cx="2919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FEA329-D270-104B-998D-7BE35812AA1C}"/>
              </a:ext>
            </a:extLst>
          </p:cNvPr>
          <p:cNvSpPr txBox="1"/>
          <p:nvPr/>
        </p:nvSpPr>
        <p:spPr>
          <a:xfrm>
            <a:off x="8733034" y="233884"/>
            <a:ext cx="3176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2AC32F-120A-334D-9E47-640FBAC7333C}"/>
              </a:ext>
            </a:extLst>
          </p:cNvPr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FB3B4-6D03-B746-A15A-D42CDDD6C2F9}"/>
              </a:ext>
            </a:extLst>
          </p:cNvPr>
          <p:cNvSpPr/>
          <p:nvPr/>
        </p:nvSpPr>
        <p:spPr>
          <a:xfrm>
            <a:off x="2426729" y="1286433"/>
            <a:ext cx="3752385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F288F8-3F74-8B45-95F2-B35E6F8C8F6B}"/>
              </a:ext>
            </a:extLst>
          </p:cNvPr>
          <p:cNvSpPr txBox="1"/>
          <p:nvPr/>
        </p:nvSpPr>
        <p:spPr>
          <a:xfrm>
            <a:off x="5706652" y="2781455"/>
            <a:ext cx="5204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MVCT 330 de 2017.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MVCT 844 de 2018.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501 de 2017 sobre tuberías y accesorios.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que se especifican en la Res MVCT 0661 de 2019.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AD166A-EDBD-4A42-BCFB-AD568D794207}"/>
              </a:ext>
            </a:extLst>
          </p:cNvPr>
          <p:cNvSpPr txBox="1"/>
          <p:nvPr/>
        </p:nvSpPr>
        <p:spPr>
          <a:xfrm>
            <a:off x="1095012" y="557049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A1B5F-9BFD-214D-96AA-FA71F99A1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7" r="29192" b="48935"/>
          <a:stretch/>
        </p:blipFill>
        <p:spPr>
          <a:xfrm flipH="1">
            <a:off x="1804524" y="1603855"/>
            <a:ext cx="3600956" cy="52541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F86E3D02-9678-BA4A-B61A-1FF8C4731E21}"/>
              </a:ext>
            </a:extLst>
          </p:cNvPr>
          <p:cNvSpPr txBox="1"/>
          <p:nvPr/>
        </p:nvSpPr>
        <p:spPr>
          <a:xfrm>
            <a:off x="1149571" y="666147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22B7D-DB35-B14C-BD00-BD3124A04721}"/>
              </a:ext>
            </a:extLst>
          </p:cNvPr>
          <p:cNvSpPr/>
          <p:nvPr/>
        </p:nvSpPr>
        <p:spPr>
          <a:xfrm>
            <a:off x="2507462" y="1125270"/>
            <a:ext cx="6186287" cy="53712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 obtener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3267B2F-5F71-B848-8EAD-0126BED26193}"/>
              </a:ext>
            </a:extLst>
          </p:cNvPr>
          <p:cNvSpPr/>
          <p:nvPr/>
        </p:nvSpPr>
        <p:spPr>
          <a:xfrm>
            <a:off x="3054053" y="1651877"/>
            <a:ext cx="3379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información?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B9F8BA-1F80-AA4F-93B5-C7CDA634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996" y="1980612"/>
            <a:ext cx="5390600" cy="13061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A69FC4-10F7-DA44-8EB9-E88CD570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01" y="2249586"/>
            <a:ext cx="4233246" cy="471928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349483" y="233884"/>
            <a:ext cx="2560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5734239" y="4675104"/>
            <a:ext cx="513735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5026C9-B08C-8E43-94D7-C38ACCF49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784" y="3286795"/>
            <a:ext cx="5294395" cy="13061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6" y="2284558"/>
            <a:ext cx="7180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prestación de los servicios de agua potable y saneamiento básico en zonas rurales.</a:t>
            </a:r>
          </a:p>
          <a:p>
            <a:endParaRPr lang="es-CO" sz="4000" b="1" dirty="0">
              <a:solidFill>
                <a:srgbClr val="E2EC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9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4836732" y="1198388"/>
            <a:ext cx="6814161" cy="200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</a:t>
            </a:r>
          </a:p>
          <a:p>
            <a:pPr>
              <a:lnSpc>
                <a:spcPts val="4060"/>
              </a:lnSpc>
            </a:pPr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proyectos</a:t>
            </a:r>
          </a:p>
          <a:p>
            <a:r>
              <a:rPr lang="es-CO" sz="2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sector de agua potable y saneamiento básico en zonas rurales.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403574-8EC5-D643-9456-57F3799B8B86}"/>
              </a:ext>
            </a:extLst>
          </p:cNvPr>
          <p:cNvSpPr txBox="1"/>
          <p:nvPr/>
        </p:nvSpPr>
        <p:spPr>
          <a:xfrm>
            <a:off x="4836732" y="3357476"/>
            <a:ext cx="6814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Vivienda, Ciudad y Territorio  trabaja para cerrar las brechas existentes entre las zonas urbanas y rurales, en el acceso al agua potable y al saneamiento básico, mejorando así las condiciones de vida de la población rural.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DAF438-5EA5-5F4F-B2EB-293CE6F3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589"/>
            <a:ext cx="5001120" cy="49270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596063" y="233884"/>
            <a:ext cx="23138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233884"/>
            <a:ext cx="5495636" cy="464759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907360" y="233884"/>
            <a:ext cx="2002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03B7857-EDDA-8143-A47E-172B220C851E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DCC25B-D23F-2641-AD9C-9DE3BF08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7CA61F-4E4C-1641-965B-0A8898DF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658" y="1694221"/>
            <a:ext cx="1428750" cy="18584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FD1C851-3ACF-CA4A-B2CD-BF59F4209163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D2CF5C-2EF8-424B-A8E8-550DB64B7D7B}"/>
              </a:ext>
            </a:extLst>
          </p:cNvPr>
          <p:cNvSpPr txBox="1"/>
          <p:nvPr/>
        </p:nvSpPr>
        <p:spPr>
          <a:xfrm>
            <a:off x="1634591" y="26361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01BA9F-54CC-B24F-9D5C-6B6470138202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EA29E6-E34B-E640-91DF-4A513E1ABE5C}"/>
              </a:ext>
            </a:extLst>
          </p:cNvPr>
          <p:cNvSpPr txBox="1"/>
          <p:nvPr/>
        </p:nvSpPr>
        <p:spPr>
          <a:xfrm>
            <a:off x="4596289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2F7263-E1A6-FC41-BD19-7A82469505E5}"/>
              </a:ext>
            </a:extLst>
          </p:cNvPr>
          <p:cNvSpPr txBox="1"/>
          <p:nvPr/>
        </p:nvSpPr>
        <p:spPr>
          <a:xfrm>
            <a:off x="7966560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728345-622B-8D4F-A702-E006691F6891}"/>
              </a:ext>
            </a:extLst>
          </p:cNvPr>
          <p:cNvSpPr txBox="1"/>
          <p:nvPr/>
        </p:nvSpPr>
        <p:spPr>
          <a:xfrm>
            <a:off x="9410640" y="2608454"/>
            <a:ext cx="132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3AE00E-2462-A644-B6AC-7D7812E2BF55}"/>
              </a:ext>
            </a:extLst>
          </p:cNvPr>
          <p:cNvSpPr txBox="1"/>
          <p:nvPr/>
        </p:nvSpPr>
        <p:spPr>
          <a:xfrm>
            <a:off x="1877352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A0278B-F346-F945-9AFD-1554E392299B}"/>
              </a:ext>
            </a:extLst>
          </p:cNvPr>
          <p:cNvSpPr txBox="1"/>
          <p:nvPr/>
        </p:nvSpPr>
        <p:spPr>
          <a:xfrm>
            <a:off x="8286245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272A3F-FEBB-A646-A05A-26859CC6D433}"/>
              </a:ext>
            </a:extLst>
          </p:cNvPr>
          <p:cNvSpPr txBox="1"/>
          <p:nvPr/>
        </p:nvSpPr>
        <p:spPr>
          <a:xfrm>
            <a:off x="6681840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CE7A56-F449-0B47-9EAC-BD45507FB424}"/>
              </a:ext>
            </a:extLst>
          </p:cNvPr>
          <p:cNvSpPr txBox="1"/>
          <p:nvPr/>
        </p:nvSpPr>
        <p:spPr>
          <a:xfrm>
            <a:off x="3129405" y="264569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3893258-25C2-844F-BCFB-504F41D5A3EF}"/>
              </a:ext>
            </a:extLst>
          </p:cNvPr>
          <p:cNvSpPr txBox="1"/>
          <p:nvPr/>
        </p:nvSpPr>
        <p:spPr>
          <a:xfrm>
            <a:off x="9907360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07A54D2-A593-D248-A69F-767FD742F716}"/>
              </a:ext>
            </a:extLst>
          </p:cNvPr>
          <p:cNvSpPr txBox="1"/>
          <p:nvPr/>
        </p:nvSpPr>
        <p:spPr>
          <a:xfrm>
            <a:off x="508934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EA64D05-B7AD-0B46-8303-6920E34380E3}"/>
              </a:ext>
            </a:extLst>
          </p:cNvPr>
          <p:cNvSpPr txBox="1"/>
          <p:nvPr/>
        </p:nvSpPr>
        <p:spPr>
          <a:xfrm>
            <a:off x="3496852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4245" y="-740737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9596" y="4367105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</p:spTree>
    <p:extLst>
      <p:ext uri="{BB962C8B-B14F-4D97-AF65-F5344CB8AC3E}">
        <p14:creationId xmlns:p14="http://schemas.microsoft.com/office/powerpoint/2010/main" val="35250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23808394-9877-1D40-9053-ED346B0681A9}"/>
              </a:ext>
            </a:extLst>
          </p:cNvPr>
          <p:cNvSpPr/>
          <p:nvPr/>
        </p:nvSpPr>
        <p:spPr>
          <a:xfrm>
            <a:off x="1468314" y="2769462"/>
            <a:ext cx="8168055" cy="2700305"/>
          </a:xfrm>
          <a:prstGeom prst="roundRect">
            <a:avLst>
              <a:gd name="adj" fmla="val 9032"/>
            </a:avLst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21800" y="83047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663094" y="1257450"/>
            <a:ext cx="5353554" cy="60619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la estructuración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1789641" y="1872781"/>
            <a:ext cx="4484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proyectos?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780998" y="233884"/>
            <a:ext cx="21288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3</a:t>
            </a:r>
            <a:endParaRPr lang="es-CO" sz="15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1899248" y="3128222"/>
            <a:ext cx="5892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mecanismo mediante el cual se establecen los requisitos para la presentación, viabilización, reformulación y expedición de conceptos técnicos para los proyectos del sector de agua potable y saneamiento básico que sean presentados por las entidades territoriales que soliciten apoyo financiero de la Nación. Una estructuración de proyectos exitosa depende del desarrollo de una etapa previa de formulación y planeación de los proyectos.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90AE470-AE07-304E-86DA-3F55E00D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01450" y="1222"/>
            <a:ext cx="3085463" cy="54685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696364" y="5264934"/>
            <a:ext cx="5495636" cy="204833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707E39C-2D7F-3E4A-A335-59BE57C5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02" y="627533"/>
            <a:ext cx="5459604" cy="490090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15767A9-8606-E44D-A876-D7A28F7E50BB}"/>
              </a:ext>
            </a:extLst>
          </p:cNvPr>
          <p:cNvSpPr/>
          <p:nvPr/>
        </p:nvSpPr>
        <p:spPr>
          <a:xfrm>
            <a:off x="0" y="5376030"/>
            <a:ext cx="12187777" cy="148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102FEB-3DC2-224C-9486-DC13FA239163}"/>
              </a:ext>
            </a:extLst>
          </p:cNvPr>
          <p:cNvSpPr txBox="1"/>
          <p:nvPr/>
        </p:nvSpPr>
        <p:spPr>
          <a:xfrm>
            <a:off x="573729" y="779519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852260-6C99-7743-8055-FE9287D4BC49}"/>
              </a:ext>
            </a:extLst>
          </p:cNvPr>
          <p:cNvSpPr/>
          <p:nvPr/>
        </p:nvSpPr>
        <p:spPr>
          <a:xfrm>
            <a:off x="1964802" y="1028473"/>
            <a:ext cx="5098581" cy="11216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¿En dónde se encuentra información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0344A3-7779-1644-ACA7-F86A9237C1EF}"/>
              </a:ext>
            </a:extLst>
          </p:cNvPr>
          <p:cNvSpPr/>
          <p:nvPr/>
        </p:nvSpPr>
        <p:spPr>
          <a:xfrm>
            <a:off x="2047389" y="2150547"/>
            <a:ext cx="448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detallada para la estructuración</a:t>
            </a:r>
          </a:p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proyectos?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712476-E66B-B644-A312-A137E71E5128}"/>
              </a:ext>
            </a:extLst>
          </p:cNvPr>
          <p:cNvSpPr txBox="1"/>
          <p:nvPr/>
        </p:nvSpPr>
        <p:spPr>
          <a:xfrm>
            <a:off x="1020599" y="3331667"/>
            <a:ext cx="4394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guía de la Resolución del Ministerio de Vivienda  0661 de 2019, las entidades podrán contar con información detallada para presentar y viabilizar proyectos de agua potable y saneamiento básico. Puede descargar el link aquí: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52FDE9-B6B2-4A47-AD0E-87FA881027DC}"/>
              </a:ext>
            </a:extLst>
          </p:cNvPr>
          <p:cNvGrpSpPr/>
          <p:nvPr/>
        </p:nvGrpSpPr>
        <p:grpSpPr>
          <a:xfrm>
            <a:off x="648366" y="5733000"/>
            <a:ext cx="5139406" cy="605786"/>
            <a:chOff x="7853307" y="5155871"/>
            <a:chExt cx="3340100" cy="393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DE84F46-E79D-8646-8E3F-6FEBAA0D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3307" y="5155871"/>
              <a:ext cx="3340100" cy="393700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93B9443-DBB6-A84E-863F-2FF8B1404A0E}"/>
                </a:ext>
              </a:extLst>
            </p:cNvPr>
            <p:cNvSpPr/>
            <p:nvPr/>
          </p:nvSpPr>
          <p:spPr>
            <a:xfrm>
              <a:off x="8005011" y="5230776"/>
              <a:ext cx="2703094" cy="243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35CF387-AC22-C942-A6E0-63EBB27E992C}"/>
              </a:ext>
            </a:extLst>
          </p:cNvPr>
          <p:cNvSpPr txBox="1"/>
          <p:nvPr/>
        </p:nvSpPr>
        <p:spPr>
          <a:xfrm>
            <a:off x="1089382" y="5915294"/>
            <a:ext cx="374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https://minvivienda.gov.co/normativa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105021-ACD6-6249-A67E-3883A4A3CA5E}"/>
              </a:ext>
            </a:extLst>
          </p:cNvPr>
          <p:cNvSpPr txBox="1"/>
          <p:nvPr/>
        </p:nvSpPr>
        <p:spPr>
          <a:xfrm>
            <a:off x="9637160" y="233884"/>
            <a:ext cx="2272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4</a:t>
            </a:r>
            <a:endParaRPr lang="es-CO" sz="15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1CBADF-2E0B-BE43-B90B-8E8F2209188C}"/>
              </a:ext>
            </a:extLst>
          </p:cNvPr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536366" y="472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662732" y="895673"/>
            <a:ext cx="10092584" cy="67078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bIns="0" rtlCol="0" anchor="ctr"/>
          <a:lstStyle/>
          <a:p>
            <a:pPr>
              <a:lnSpc>
                <a:spcPts val="294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roles de los diferentes actores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1948777" y="1576772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estructuración de un proyecto de agua y saneamiento?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9A706D-C3D4-E84F-BD19-BF93CD0E6987}"/>
              </a:ext>
            </a:extLst>
          </p:cNvPr>
          <p:cNvSpPr txBox="1"/>
          <p:nvPr/>
        </p:nvSpPr>
        <p:spPr>
          <a:xfrm>
            <a:off x="5393887" y="2411172"/>
            <a:ext cx="6116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formuladora: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diseña, tramita permisos, licencias, predios, etc. Es la responsable ante el Ministerio de Vivienda de toda la gestión relacionada con el proyecto. Pueden ser formuladores: </a:t>
            </a:r>
          </a:p>
          <a:p>
            <a:pPr algn="just"/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de los Planes Departamentales de Agua.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Municipio.</a:t>
            </a:r>
          </a:p>
          <a:p>
            <a:pPr marL="171450" indent="-17145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que gestiona y recopila toda la documentación.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Revisor preliminar: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encargado por el Ministerio de Vivienda de la revisión documental preliminar.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698804" y="233884"/>
            <a:ext cx="2211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/>
        </p:blipFill>
        <p:spPr>
          <a:xfrm>
            <a:off x="-1" y="2268072"/>
            <a:ext cx="5225037" cy="458992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2DB53-3035-5E4D-BA8A-EF8448D775E9}"/>
              </a:ext>
            </a:extLst>
          </p:cNvPr>
          <p:cNvSpPr/>
          <p:nvPr/>
        </p:nvSpPr>
        <p:spPr>
          <a:xfrm>
            <a:off x="5143928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Diseñador:</a:t>
            </a:r>
            <a:r>
              <a:rPr lang="es-CO" sz="16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 el diseño y planos del proyecto cumpliendo las normas, leyes y reglamentos vigentes al momento de la propuesta. En su gestión pesa la mayor parte de la responsabilidad de la aprobación o no del proyecto.</a:t>
            </a:r>
          </a:p>
          <a:p>
            <a:pPr algn="just"/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Interventor de diseño: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audita y verifica estudios y diseños. </a:t>
            </a:r>
          </a:p>
          <a:p>
            <a:pPr algn="just"/>
            <a:endParaRPr lang="es-CO" sz="16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del contrato de diseño: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seguimiento técnico, administrativo, financiero, contable y jurídico sobre el contrato de diseño.</a:t>
            </a:r>
          </a:p>
          <a:p>
            <a:pPr algn="just"/>
            <a:endParaRPr lang="es-CO" sz="16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del contrato de interventoría del diseño: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seguimiento técnico, administrativo, financiero, contable y jurídico sobre el contrato de interventoría.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876052-459F-9448-9AE4-459894415227}"/>
              </a:ext>
            </a:extLst>
          </p:cNvPr>
          <p:cNvSpPr txBox="1"/>
          <p:nvPr/>
        </p:nvSpPr>
        <p:spPr>
          <a:xfrm>
            <a:off x="8989888" y="233884"/>
            <a:ext cx="2919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D3D4AD-D584-F542-88E8-08CDB28CC055}"/>
              </a:ext>
            </a:extLst>
          </p:cNvPr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63FEB0-6E0E-7B43-9DF4-E3B970CC5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9"/>
          <a:stretch/>
        </p:blipFill>
        <p:spPr>
          <a:xfrm>
            <a:off x="251010" y="698786"/>
            <a:ext cx="4659113" cy="6150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EC2726-C1C1-8247-83F5-5B8ABB49600A}"/>
              </a:ext>
            </a:extLst>
          </p:cNvPr>
          <p:cNvSpPr txBox="1"/>
          <p:nvPr/>
        </p:nvSpPr>
        <p:spPr>
          <a:xfrm>
            <a:off x="5645819" y="2724258"/>
            <a:ext cx="5504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Evaluador: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encargado por el Ministerio de Vivienda  o de la ventanilla única regional de liderar el procedimiento de evaluación según lineamiento de la resolución. 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técnico de proyectos:</a:t>
            </a:r>
            <a:r>
              <a:rPr lang="es-CO" sz="16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 asesora que presenta la recomendación de viabilidad de los proyectos. 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de seguimiento:</a:t>
            </a:r>
            <a:r>
              <a:rPr lang="es-CO" sz="16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encargado por el Ministerio de realizar el seguimiento documental y de evaluar la documentación.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185097" y="233884"/>
            <a:ext cx="27247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536366" y="472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662732" y="895673"/>
            <a:ext cx="10092584" cy="67078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bIns="0" rtlCol="0" anchor="ctr"/>
          <a:lstStyle/>
          <a:p>
            <a:pPr>
              <a:lnSpc>
                <a:spcPts val="294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roles de los diferentes actores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1948777" y="1576772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estructuración de un proyecto de agua y saneamiento?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E77CE11-AEFF-DB42-AFA2-35AE0854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1615" y="2129658"/>
            <a:ext cx="3976098" cy="47283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1333</Words>
  <Application>Microsoft Macintosh PowerPoint</Application>
  <PresentationFormat>Panorámica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79</cp:revision>
  <dcterms:created xsi:type="dcterms:W3CDTF">2021-03-29T03:32:09Z</dcterms:created>
  <dcterms:modified xsi:type="dcterms:W3CDTF">2021-10-20T15:44:41Z</dcterms:modified>
</cp:coreProperties>
</file>