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9" r:id="rId2"/>
    <p:sldId id="280" r:id="rId3"/>
    <p:sldId id="272" r:id="rId4"/>
    <p:sldId id="271" r:id="rId5"/>
    <p:sldId id="277" r:id="rId6"/>
    <p:sldId id="268" r:id="rId7"/>
    <p:sldId id="259" r:id="rId8"/>
    <p:sldId id="274" r:id="rId9"/>
    <p:sldId id="278" r:id="rId10"/>
    <p:sldId id="264" r:id="rId11"/>
    <p:sldId id="263" r:id="rId12"/>
    <p:sldId id="275" r:id="rId13"/>
    <p:sldId id="276" r:id="rId14"/>
    <p:sldId id="273"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4AD"/>
    <a:srgbClr val="BF124E"/>
    <a:srgbClr val="004A84"/>
    <a:srgbClr val="3772FF"/>
    <a:srgbClr val="3E5D99"/>
    <a:srgbClr val="3366CC"/>
    <a:srgbClr val="E2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p:restoredTop sz="94674"/>
  </p:normalViewPr>
  <p:slideViewPr>
    <p:cSldViewPr snapToGrid="0" snapToObjects="1">
      <p:cViewPr varScale="1">
        <p:scale>
          <a:sx n="124" d="100"/>
          <a:sy n="124"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7E34F-D0F1-9644-BC30-BFAD8D18563D}" type="datetimeFigureOut">
              <a:rPr lang="es-CO" smtClean="0"/>
              <a:t>20/10/21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87BE-A029-3246-BDB3-7E10CA52236E}" type="slidenum">
              <a:rPr lang="es-CO" smtClean="0"/>
              <a:t>‹Nº›</a:t>
            </a:fld>
            <a:endParaRPr lang="es-CO"/>
          </a:p>
        </p:txBody>
      </p:sp>
    </p:spTree>
    <p:extLst>
      <p:ext uri="{BB962C8B-B14F-4D97-AF65-F5344CB8AC3E}">
        <p14:creationId xmlns:p14="http://schemas.microsoft.com/office/powerpoint/2010/main" val="23412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CC987BE-A029-3246-BDB3-7E10CA52236E}"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291926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6643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280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38715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00330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2825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1497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100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8646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9768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2632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425172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t>‹Nº›</a:t>
            </a:fld>
            <a:endParaRPr lang="es-CO"/>
          </a:p>
        </p:txBody>
      </p:sp>
    </p:spTree>
    <p:extLst>
      <p:ext uri="{BB962C8B-B14F-4D97-AF65-F5344CB8AC3E}">
        <p14:creationId xmlns:p14="http://schemas.microsoft.com/office/powerpoint/2010/main" val="34629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60024" y="-512"/>
            <a:ext cx="4832887"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sp>
        <p:nvSpPr>
          <p:cNvPr id="6" name="Rectángulo 5"/>
          <p:cNvSpPr/>
          <p:nvPr/>
        </p:nvSpPr>
        <p:spPr>
          <a:xfrm>
            <a:off x="-911" y="-512"/>
            <a:ext cx="7558158"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980"/>
          <a:stretch/>
        </p:blipFill>
        <p:spPr>
          <a:xfrm>
            <a:off x="3625766" y="2275135"/>
            <a:ext cx="8073175" cy="2307730"/>
          </a:xfrm>
          <a:prstGeom prst="rect">
            <a:avLst/>
          </a:prstGeom>
        </p:spPr>
      </p:pic>
    </p:spTree>
    <p:extLst>
      <p:ext uri="{BB962C8B-B14F-4D97-AF65-F5344CB8AC3E}">
        <p14:creationId xmlns:p14="http://schemas.microsoft.com/office/powerpoint/2010/main" val="153577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70A60515-E8C8-2C42-95D3-E7344D438FB9}"/>
              </a:ext>
            </a:extLst>
          </p:cNvPr>
          <p:cNvSpPr txBox="1"/>
          <p:nvPr/>
        </p:nvSpPr>
        <p:spPr>
          <a:xfrm>
            <a:off x="790652" y="94579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16" name="Rectángulo 15">
            <a:extLst>
              <a:ext uri="{FF2B5EF4-FFF2-40B4-BE49-F238E27FC236}">
                <a16:creationId xmlns:a16="http://schemas.microsoft.com/office/drawing/2014/main" id="{649B857B-782E-3046-B406-C6190A2385C9}"/>
              </a:ext>
            </a:extLst>
          </p:cNvPr>
          <p:cNvSpPr/>
          <p:nvPr/>
        </p:nvSpPr>
        <p:spPr>
          <a:xfrm>
            <a:off x="2072862" y="1462448"/>
            <a:ext cx="4364151"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son los</a:t>
            </a:r>
          </a:p>
        </p:txBody>
      </p:sp>
      <p:sp>
        <p:nvSpPr>
          <p:cNvPr id="17" name="Rectángulo 16">
            <a:extLst>
              <a:ext uri="{FF2B5EF4-FFF2-40B4-BE49-F238E27FC236}">
                <a16:creationId xmlns:a16="http://schemas.microsoft.com/office/drawing/2014/main" id="{754CD58F-4C5A-5B45-BEEF-D989A4C3C481}"/>
              </a:ext>
            </a:extLst>
          </p:cNvPr>
          <p:cNvSpPr/>
          <p:nvPr/>
        </p:nvSpPr>
        <p:spPr>
          <a:xfrm>
            <a:off x="2363561" y="2029375"/>
            <a:ext cx="3148620"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entornos saludables?</a:t>
            </a:r>
          </a:p>
        </p:txBody>
      </p:sp>
      <p:sp>
        <p:nvSpPr>
          <p:cNvPr id="22" name="CuadroTexto 21">
            <a:extLst>
              <a:ext uri="{FF2B5EF4-FFF2-40B4-BE49-F238E27FC236}">
                <a16:creationId xmlns:a16="http://schemas.microsoft.com/office/drawing/2014/main" id="{5CA069A0-3176-B24E-80DE-EBB049779673}"/>
              </a:ext>
            </a:extLst>
          </p:cNvPr>
          <p:cNvSpPr txBox="1"/>
          <p:nvPr/>
        </p:nvSpPr>
        <p:spPr>
          <a:xfrm>
            <a:off x="881444" y="3251646"/>
            <a:ext cx="5555570" cy="2631490"/>
          </a:xfrm>
          <a:prstGeom prst="rect">
            <a:avLst/>
          </a:prstGeom>
          <a:noFill/>
        </p:spPr>
        <p:txBody>
          <a:bodyPr wrap="square" rtlCol="0">
            <a:spAutoFit/>
          </a:bodyPr>
          <a:lstStyle/>
          <a:p>
            <a:pPr algn="just"/>
            <a:r>
              <a:rPr lang="es-CO" sz="1500" dirty="0">
                <a:solidFill>
                  <a:srgbClr val="004A84"/>
                </a:solidFill>
                <a:latin typeface="Arial" panose="020B0604020202020204" pitchFamily="34" charset="0"/>
                <a:cs typeface="Arial" panose="020B0604020202020204" pitchFamily="34" charset="0"/>
              </a:rPr>
              <a:t>Son espacios urbanos o rurales en los que transcurre la vida cotidiana, donde las personas interactúan entre ellas y con el ambiente que las rodea, generando condiciones para el desarrollo humano sustentable y sostenible.</a:t>
            </a:r>
          </a:p>
          <a:p>
            <a:pPr algn="just"/>
            <a:endParaRPr lang="es-CO" sz="1500" dirty="0">
              <a:solidFill>
                <a:srgbClr val="004A84"/>
              </a:solidFill>
              <a:latin typeface="Arial" panose="020B0604020202020204" pitchFamily="34" charset="0"/>
              <a:cs typeface="Arial" panose="020B0604020202020204" pitchFamily="34" charset="0"/>
            </a:endParaRPr>
          </a:p>
          <a:p>
            <a:pPr algn="just"/>
            <a:r>
              <a:rPr lang="es-CO" sz="1500" dirty="0">
                <a:solidFill>
                  <a:srgbClr val="004A84"/>
                </a:solidFill>
                <a:latin typeface="Arial" panose="020B0604020202020204" pitchFamily="34" charset="0"/>
                <a:cs typeface="Arial" panose="020B0604020202020204" pitchFamily="34" charset="0"/>
              </a:rPr>
              <a:t>En ellos se promueve la apropiación y la participación social, la construcción de políticas públicas, el mejoramiento de los ambientes y la educación para la salud, contribuyendo al bienestar y mejoramiento de la calidad de vida de los individuos y de la comunidad. Los entornos saludables son: hogar, educativo, comunitario y laboral.</a:t>
            </a:r>
          </a:p>
        </p:txBody>
      </p:sp>
      <p:sp>
        <p:nvSpPr>
          <p:cNvPr id="13" name="CuadroTexto 12">
            <a:extLst>
              <a:ext uri="{FF2B5EF4-FFF2-40B4-BE49-F238E27FC236}">
                <a16:creationId xmlns:a16="http://schemas.microsoft.com/office/drawing/2014/main" id="{20777113-3BA5-B248-B808-3772D9902875}"/>
              </a:ext>
            </a:extLst>
          </p:cNvPr>
          <p:cNvSpPr txBox="1"/>
          <p:nvPr/>
        </p:nvSpPr>
        <p:spPr>
          <a:xfrm>
            <a:off x="9359757" y="233884"/>
            <a:ext cx="2550111"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8</a:t>
            </a:r>
          </a:p>
        </p:txBody>
      </p:sp>
      <p:pic>
        <p:nvPicPr>
          <p:cNvPr id="18" name="Imagen 17">
            <a:extLst>
              <a:ext uri="{FF2B5EF4-FFF2-40B4-BE49-F238E27FC236}">
                <a16:creationId xmlns:a16="http://schemas.microsoft.com/office/drawing/2014/main" id="{762B3D04-CBCE-E642-B254-3711898A1CB9}"/>
              </a:ext>
            </a:extLst>
          </p:cNvPr>
          <p:cNvPicPr>
            <a:picLocks noChangeAspect="1"/>
          </p:cNvPicPr>
          <p:nvPr/>
        </p:nvPicPr>
        <p:blipFill rotWithShape="1">
          <a:blip r:embed="rId2"/>
          <a:srcRect l="4119" t="3447" r="2861" b="4637"/>
          <a:stretch/>
        </p:blipFill>
        <p:spPr>
          <a:xfrm>
            <a:off x="6988618" y="817684"/>
            <a:ext cx="4728232" cy="4643421"/>
          </a:xfrm>
          <a:prstGeom prst="rect">
            <a:avLst/>
          </a:prstGeom>
        </p:spPr>
      </p:pic>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139686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4CFEEB10-21BE-D549-8A99-674EA8600B06}"/>
              </a:ext>
            </a:extLst>
          </p:cNvPr>
          <p:cNvSpPr txBox="1"/>
          <p:nvPr/>
        </p:nvSpPr>
        <p:spPr>
          <a:xfrm>
            <a:off x="518090" y="7810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13" name="Rectángulo 12">
            <a:extLst>
              <a:ext uri="{FF2B5EF4-FFF2-40B4-BE49-F238E27FC236}">
                <a16:creationId xmlns:a16="http://schemas.microsoft.com/office/drawing/2014/main" id="{84F74BB7-E729-FC46-A9CE-F88472D39A57}"/>
              </a:ext>
            </a:extLst>
          </p:cNvPr>
          <p:cNvSpPr/>
          <p:nvPr/>
        </p:nvSpPr>
        <p:spPr>
          <a:xfrm>
            <a:off x="1844264" y="1297752"/>
            <a:ext cx="3820915"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Es importante</a:t>
            </a:r>
          </a:p>
        </p:txBody>
      </p:sp>
      <p:sp>
        <p:nvSpPr>
          <p:cNvPr id="14" name="Rectángulo 13">
            <a:extLst>
              <a:ext uri="{FF2B5EF4-FFF2-40B4-BE49-F238E27FC236}">
                <a16:creationId xmlns:a16="http://schemas.microsoft.com/office/drawing/2014/main" id="{89DBD109-EA97-B24E-9DF7-69E9FFECE482}"/>
              </a:ext>
            </a:extLst>
          </p:cNvPr>
          <p:cNvSpPr/>
          <p:nvPr/>
        </p:nvSpPr>
        <p:spPr>
          <a:xfrm>
            <a:off x="2126598" y="1853328"/>
            <a:ext cx="3139845"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que usted sepa que:</a:t>
            </a:r>
          </a:p>
        </p:txBody>
      </p:sp>
      <p:sp>
        <p:nvSpPr>
          <p:cNvPr id="24" name="CuadroTexto 23">
            <a:extLst>
              <a:ext uri="{FF2B5EF4-FFF2-40B4-BE49-F238E27FC236}">
                <a16:creationId xmlns:a16="http://schemas.microsoft.com/office/drawing/2014/main" id="{DA0A2E22-26EB-F044-8124-E31473D7F7D5}"/>
              </a:ext>
            </a:extLst>
          </p:cNvPr>
          <p:cNvSpPr txBox="1"/>
          <p:nvPr/>
        </p:nvSpPr>
        <p:spPr>
          <a:xfrm>
            <a:off x="6374423" y="781094"/>
            <a:ext cx="5390251" cy="5047536"/>
          </a:xfrm>
          <a:prstGeom prst="rect">
            <a:avLst/>
          </a:prstGeom>
          <a:noFill/>
        </p:spPr>
        <p:txBody>
          <a:bodyPr wrap="square" rtlCol="0">
            <a:spAutoFit/>
          </a:bodyPr>
          <a:lstStyle/>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El agua tomada desde la fuente (ríos, quebradas, arroyos, pozos o manantiales) y sin tratamiento no es agua potable, ya que esta puede contener bacterias, virus, parásitos o sustancias contaminantes provenientes de actividades industriales o del mal manejo de los  residuos sólidos y líquidos.</a:t>
            </a: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Es importante aclarar que, cuando se habla de agua potable, se requiere que el agua haya pasado por un tratamiento que incluya desinfección en una planta potabilizadora con cloro. En este proceso se eliminan microorganismos y se garantiza que quede un residual para proteger el agua de contaminaciones futuras.</a:t>
            </a:r>
          </a:p>
          <a:p>
            <a:pPr marL="228600" indent="-228600" algn="just">
              <a:buClr>
                <a:srgbClr val="BF124E"/>
              </a:buClr>
              <a:buFont typeface="+mj-lt"/>
              <a:buAutoNum type="alphaLcPeriod"/>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400" dirty="0">
                <a:solidFill>
                  <a:srgbClr val="004A84"/>
                </a:solidFill>
                <a:latin typeface="Arial" panose="020B0604020202020204" pitchFamily="34" charset="0"/>
                <a:cs typeface="Arial" panose="020B0604020202020204" pitchFamily="34" charset="0"/>
              </a:rPr>
              <a:t>Hay una diferencia entre el agua apta para el consumo humano y el agua potable: la primera requiere ser tratada en las casas, como cuando usted la hierve, en este proceso se eliminan la mayoría de las bacterias, siempre y cuando lo realice adecuadamente. La segunda requiere que haya pasado por un proceso de potabilización el cual se realiza en las plantas potabilizadoras, en este proceso se eliminan además de microorganismos, sedimentos, sustancias orgánicas, inorgánicas  e impurezas.</a:t>
            </a:r>
          </a:p>
        </p:txBody>
      </p:sp>
      <p:sp>
        <p:nvSpPr>
          <p:cNvPr id="16" name="CuadroTexto 15">
            <a:extLst>
              <a:ext uri="{FF2B5EF4-FFF2-40B4-BE49-F238E27FC236}">
                <a16:creationId xmlns:a16="http://schemas.microsoft.com/office/drawing/2014/main" id="{20777113-3BA5-B248-B808-3772D9902875}"/>
              </a:ext>
            </a:extLst>
          </p:cNvPr>
          <p:cNvSpPr txBox="1"/>
          <p:nvPr/>
        </p:nvSpPr>
        <p:spPr>
          <a:xfrm>
            <a:off x="9000162" y="233884"/>
            <a:ext cx="2909706"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9</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pic>
        <p:nvPicPr>
          <p:cNvPr id="10" name="Imagen 9">
            <a:extLst>
              <a:ext uri="{FF2B5EF4-FFF2-40B4-BE49-F238E27FC236}">
                <a16:creationId xmlns:a16="http://schemas.microsoft.com/office/drawing/2014/main" id="{FEF700D1-8E7C-EE42-9472-E3545499CE0B}"/>
              </a:ext>
            </a:extLst>
          </p:cNvPr>
          <p:cNvPicPr>
            <a:picLocks noChangeAspect="1"/>
          </p:cNvPicPr>
          <p:nvPr/>
        </p:nvPicPr>
        <p:blipFill rotWithShape="1">
          <a:blip r:embed="rId2"/>
          <a:srcRect r="13562"/>
          <a:stretch/>
        </p:blipFill>
        <p:spPr>
          <a:xfrm flipH="1">
            <a:off x="87923" y="3122444"/>
            <a:ext cx="6418386" cy="3875688"/>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424014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4CFEEB10-21BE-D549-8A99-674EA8600B06}"/>
              </a:ext>
            </a:extLst>
          </p:cNvPr>
          <p:cNvSpPr txBox="1"/>
          <p:nvPr/>
        </p:nvSpPr>
        <p:spPr>
          <a:xfrm>
            <a:off x="693020" y="464571"/>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13" name="Rectángulo 12">
            <a:extLst>
              <a:ext uri="{FF2B5EF4-FFF2-40B4-BE49-F238E27FC236}">
                <a16:creationId xmlns:a16="http://schemas.microsoft.com/office/drawing/2014/main" id="{84F74BB7-E729-FC46-A9CE-F88472D39A57}"/>
              </a:ext>
            </a:extLst>
          </p:cNvPr>
          <p:cNvSpPr/>
          <p:nvPr/>
        </p:nvSpPr>
        <p:spPr>
          <a:xfrm>
            <a:off x="2019194" y="981229"/>
            <a:ext cx="3820915"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Es importante</a:t>
            </a:r>
          </a:p>
        </p:txBody>
      </p:sp>
      <p:sp>
        <p:nvSpPr>
          <p:cNvPr id="14" name="Rectángulo 13">
            <a:extLst>
              <a:ext uri="{FF2B5EF4-FFF2-40B4-BE49-F238E27FC236}">
                <a16:creationId xmlns:a16="http://schemas.microsoft.com/office/drawing/2014/main" id="{89DBD109-EA97-B24E-9DF7-69E9FFECE482}"/>
              </a:ext>
            </a:extLst>
          </p:cNvPr>
          <p:cNvSpPr/>
          <p:nvPr/>
        </p:nvSpPr>
        <p:spPr>
          <a:xfrm>
            <a:off x="2301528" y="1536805"/>
            <a:ext cx="3139845"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que usted sepa que:</a:t>
            </a:r>
          </a:p>
        </p:txBody>
      </p:sp>
      <p:sp>
        <p:nvSpPr>
          <p:cNvPr id="31" name="CuadroTexto 30">
            <a:extLst>
              <a:ext uri="{FF2B5EF4-FFF2-40B4-BE49-F238E27FC236}">
                <a16:creationId xmlns:a16="http://schemas.microsoft.com/office/drawing/2014/main" id="{C855F1DA-7046-0C46-B99F-D422413A93F2}"/>
              </a:ext>
            </a:extLst>
          </p:cNvPr>
          <p:cNvSpPr txBox="1"/>
          <p:nvPr/>
        </p:nvSpPr>
        <p:spPr>
          <a:xfrm>
            <a:off x="2558561" y="2241406"/>
            <a:ext cx="3464170" cy="4185761"/>
          </a:xfrm>
          <a:prstGeom prst="rect">
            <a:avLst/>
          </a:prstGeom>
          <a:noFill/>
        </p:spPr>
        <p:txBody>
          <a:bodyPr wrap="square" rtlCol="0">
            <a:spAutoFit/>
          </a:bodyPr>
          <a:lstStyle/>
          <a:p>
            <a:pPr marL="228600" indent="-228600" algn="just">
              <a:buClr>
                <a:srgbClr val="BF124E"/>
              </a:buClr>
              <a:buFont typeface="+mj-lt"/>
              <a:buAutoNum type="alphaLcPeriod" startAt="4"/>
            </a:pPr>
            <a:r>
              <a:rPr lang="es-CO" sz="1400" dirty="0">
                <a:solidFill>
                  <a:srgbClr val="004A84"/>
                </a:solidFill>
                <a:latin typeface="Arial" panose="020B0604020202020204" pitchFamily="34" charset="0"/>
                <a:cs typeface="Arial" panose="020B0604020202020204" pitchFamily="34" charset="0"/>
              </a:rPr>
              <a:t>Algunos usuarios se preguntan por qué deben pagar el agua si ésta brota de manera natural en nuestro planeta. No se paga el agua, sino el servicio, el cual corresponde a que pueda disponer de agua potable  en sus casas todos los días del año.</a:t>
            </a:r>
          </a:p>
          <a:p>
            <a:pPr marL="228600" indent="-228600" algn="just">
              <a:buClr>
                <a:srgbClr val="BF124E"/>
              </a:buClr>
              <a:buFont typeface="+mj-lt"/>
              <a:buAutoNum type="alphaLcPeriod" startAt="4"/>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startAt="4"/>
            </a:pPr>
            <a:r>
              <a:rPr lang="es-CO" sz="1400" dirty="0">
                <a:solidFill>
                  <a:srgbClr val="004A84"/>
                </a:solidFill>
                <a:latin typeface="Arial" panose="020B0604020202020204" pitchFamily="34" charset="0"/>
                <a:cs typeface="Arial" panose="020B0604020202020204" pitchFamily="34" charset="0"/>
              </a:rPr>
              <a:t>El pago es necesario para: mantener el sistema que le lleva el agua desde la fuente a su casa, realizar la potabilización del agua (solo para aquellos que cuentan con este servicio) y la administración del sistema, incluido contar con re cursos para divulgar información sobre las buenas prácticas en los hogares del manejo del agua y el saneamiento básico.</a:t>
            </a:r>
          </a:p>
        </p:txBody>
      </p:sp>
      <p:sp>
        <p:nvSpPr>
          <p:cNvPr id="16" name="CuadroTexto 15">
            <a:extLst>
              <a:ext uri="{FF2B5EF4-FFF2-40B4-BE49-F238E27FC236}">
                <a16:creationId xmlns:a16="http://schemas.microsoft.com/office/drawing/2014/main" id="{20777113-3BA5-B248-B808-3772D9902875}"/>
              </a:ext>
            </a:extLst>
          </p:cNvPr>
          <p:cNvSpPr txBox="1"/>
          <p:nvPr/>
        </p:nvSpPr>
        <p:spPr>
          <a:xfrm>
            <a:off x="9400854" y="233884"/>
            <a:ext cx="2509014"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10</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
        <p:nvSpPr>
          <p:cNvPr id="2" name="CuadroTexto 1"/>
          <p:cNvSpPr txBox="1"/>
          <p:nvPr/>
        </p:nvSpPr>
        <p:spPr>
          <a:xfrm>
            <a:off x="6640065" y="2260080"/>
            <a:ext cx="5033448" cy="3600986"/>
          </a:xfrm>
          <a:prstGeom prst="rect">
            <a:avLst/>
          </a:prstGeom>
          <a:noFill/>
        </p:spPr>
        <p:txBody>
          <a:bodyPr wrap="square" rtlCol="0">
            <a:spAutoFit/>
          </a:bodyPr>
          <a:lstStyle/>
          <a:p>
            <a:pPr algn="just">
              <a:buClr>
                <a:srgbClr val="BF124E"/>
              </a:buClr>
            </a:pPr>
            <a:r>
              <a:rPr lang="es-CO" sz="1400" dirty="0">
                <a:solidFill>
                  <a:srgbClr val="BF124E"/>
                </a:solidFill>
                <a:latin typeface="Arial" panose="020B0604020202020204" pitchFamily="34" charset="0"/>
                <a:cs typeface="Arial" panose="020B0604020202020204" pitchFamily="34" charset="0"/>
              </a:rPr>
              <a:t>f. </a:t>
            </a:r>
            <a:r>
              <a:rPr lang="es-CO" sz="1400" dirty="0">
                <a:solidFill>
                  <a:srgbClr val="004A84"/>
                </a:solidFill>
                <a:latin typeface="Arial" panose="020B0604020202020204" pitchFamily="34" charset="0"/>
                <a:cs typeface="Arial" panose="020B0604020202020204" pitchFamily="34" charset="0"/>
              </a:rPr>
              <a:t>Los sistemas de acueducto permiten llegar a la comunidad con agua apta para consumo humano y los sistemas sépticos permiten el manejo de aguas residuales. Aportar al mantenimiento de estos sistemas es responsabilidad de todos, por esto le compartimos tres recomendaciones que usted y su familia pueden seguir de manera fácil desde su casa para el buen uso de los sistemas sépticos:</a:t>
            </a:r>
          </a:p>
          <a:p>
            <a:pPr algn="just">
              <a:buClr>
                <a:srgbClr val="BF124E"/>
              </a:buClr>
            </a:pPr>
            <a:endParaRPr lang="es-CO" sz="1400" dirty="0">
              <a:solidFill>
                <a:srgbClr val="004A84"/>
              </a:solidFill>
              <a:latin typeface="Arial" panose="020B0604020202020204" pitchFamily="34" charset="0"/>
              <a:cs typeface="Arial" panose="020B0604020202020204" pitchFamily="34" charset="0"/>
            </a:endParaRPr>
          </a:p>
          <a:p>
            <a:pPr marL="628650" lvl="1"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No arrojar basura al inodoro como: papel higiénico, paños húmedos y cualquier otro elemento que pueda obstruir la tubería. </a:t>
            </a:r>
          </a:p>
          <a:p>
            <a:pPr marL="628650" lvl="1"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No arrojar desechos químicos al inodoro como: pinturas, aceites, venenos, entre otros.</a:t>
            </a:r>
          </a:p>
          <a:p>
            <a:pPr marL="628650" lvl="1"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No arrojar otro tipo de elementos que puedan colarse por el desagüe y tapar el sistema de alcantarillado.</a:t>
            </a:r>
          </a:p>
          <a:p>
            <a:endParaRPr lang="es-CO" dirty="0"/>
          </a:p>
        </p:txBody>
      </p:sp>
      <p:pic>
        <p:nvPicPr>
          <p:cNvPr id="11" name="Imagen 10">
            <a:extLst>
              <a:ext uri="{FF2B5EF4-FFF2-40B4-BE49-F238E27FC236}">
                <a16:creationId xmlns:a16="http://schemas.microsoft.com/office/drawing/2014/main" id="{A9D3582C-37E7-9D4B-B140-C665DB357FB8}"/>
              </a:ext>
            </a:extLst>
          </p:cNvPr>
          <p:cNvPicPr>
            <a:picLocks noChangeAspect="1"/>
          </p:cNvPicPr>
          <p:nvPr/>
        </p:nvPicPr>
        <p:blipFill rotWithShape="1">
          <a:blip r:embed="rId3"/>
          <a:srcRect l="13532" t="4727"/>
          <a:stretch/>
        </p:blipFill>
        <p:spPr>
          <a:xfrm>
            <a:off x="167054" y="2321169"/>
            <a:ext cx="2457892" cy="4539110"/>
          </a:xfrm>
          <a:prstGeom prst="rect">
            <a:avLst/>
          </a:prstGeom>
        </p:spPr>
      </p:pic>
    </p:spTree>
    <p:extLst>
      <p:ext uri="{BB962C8B-B14F-4D97-AF65-F5344CB8AC3E}">
        <p14:creationId xmlns:p14="http://schemas.microsoft.com/office/powerpoint/2010/main" val="52999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15767A9-8606-E44D-A876-D7A28F7E50BB}"/>
              </a:ext>
            </a:extLst>
          </p:cNvPr>
          <p:cNvSpPr/>
          <p:nvPr/>
        </p:nvSpPr>
        <p:spPr>
          <a:xfrm>
            <a:off x="10119946" y="-1"/>
            <a:ext cx="2105458" cy="6860277"/>
          </a:xfrm>
          <a:prstGeom prst="rect">
            <a:avLst/>
          </a:prstGeom>
          <a:solidFill>
            <a:srgbClr val="3B6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pic>
        <p:nvPicPr>
          <p:cNvPr id="2" name="Imagen 1">
            <a:extLst>
              <a:ext uri="{FF2B5EF4-FFF2-40B4-BE49-F238E27FC236}">
                <a16:creationId xmlns:a16="http://schemas.microsoft.com/office/drawing/2014/main" id="{3C15F404-6116-174E-898A-A1A23FA5AF30}"/>
              </a:ext>
            </a:extLst>
          </p:cNvPr>
          <p:cNvPicPr>
            <a:picLocks noChangeAspect="1"/>
          </p:cNvPicPr>
          <p:nvPr/>
        </p:nvPicPr>
        <p:blipFill rotWithShape="1">
          <a:blip r:embed="rId2"/>
          <a:srcRect l="5537" t="6639"/>
          <a:stretch/>
        </p:blipFill>
        <p:spPr>
          <a:xfrm>
            <a:off x="0" y="2277"/>
            <a:ext cx="11548396" cy="6858000"/>
          </a:xfrm>
          <a:prstGeom prst="rect">
            <a:avLst/>
          </a:prstGeom>
        </p:spPr>
      </p:pic>
      <p:sp>
        <p:nvSpPr>
          <p:cNvPr id="3" name="Elipse 2">
            <a:extLst>
              <a:ext uri="{FF2B5EF4-FFF2-40B4-BE49-F238E27FC236}">
                <a16:creationId xmlns:a16="http://schemas.microsoft.com/office/drawing/2014/main" id="{789BE9DC-CE42-EE44-A926-4371C035A43A}"/>
              </a:ext>
            </a:extLst>
          </p:cNvPr>
          <p:cNvSpPr/>
          <p:nvPr/>
        </p:nvSpPr>
        <p:spPr>
          <a:xfrm>
            <a:off x="5689600" y="607696"/>
            <a:ext cx="4124960" cy="412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2583A075-D31A-0A48-8022-1B8379735E55}"/>
              </a:ext>
            </a:extLst>
          </p:cNvPr>
          <p:cNvPicPr>
            <a:picLocks noChangeAspect="1"/>
          </p:cNvPicPr>
          <p:nvPr/>
        </p:nvPicPr>
        <p:blipFill>
          <a:blip r:embed="rId3"/>
          <a:stretch>
            <a:fillRect/>
          </a:stretch>
        </p:blipFill>
        <p:spPr>
          <a:xfrm>
            <a:off x="5588868" y="922656"/>
            <a:ext cx="1047668" cy="910590"/>
          </a:xfrm>
          <a:prstGeom prst="rect">
            <a:avLst/>
          </a:prstGeom>
        </p:spPr>
      </p:pic>
      <p:pic>
        <p:nvPicPr>
          <p:cNvPr id="6" name="Imagen 5">
            <a:extLst>
              <a:ext uri="{FF2B5EF4-FFF2-40B4-BE49-F238E27FC236}">
                <a16:creationId xmlns:a16="http://schemas.microsoft.com/office/drawing/2014/main" id="{2B2085E4-E75B-E343-BD26-548C0A2F1684}"/>
              </a:ext>
            </a:extLst>
          </p:cNvPr>
          <p:cNvPicPr>
            <a:picLocks noChangeAspect="1"/>
          </p:cNvPicPr>
          <p:nvPr/>
        </p:nvPicPr>
        <p:blipFill>
          <a:blip r:embed="rId3"/>
          <a:stretch>
            <a:fillRect/>
          </a:stretch>
        </p:blipFill>
        <p:spPr>
          <a:xfrm rot="10800000">
            <a:off x="8867624" y="3564256"/>
            <a:ext cx="1047668" cy="910590"/>
          </a:xfrm>
          <a:prstGeom prst="rect">
            <a:avLst/>
          </a:prstGeom>
        </p:spPr>
      </p:pic>
      <p:sp>
        <p:nvSpPr>
          <p:cNvPr id="7" name="CuadroTexto 6">
            <a:extLst>
              <a:ext uri="{FF2B5EF4-FFF2-40B4-BE49-F238E27FC236}">
                <a16:creationId xmlns:a16="http://schemas.microsoft.com/office/drawing/2014/main" id="{55E93296-259C-5E4B-8E4D-F546DFDFC807}"/>
              </a:ext>
            </a:extLst>
          </p:cNvPr>
          <p:cNvSpPr txBox="1"/>
          <p:nvPr/>
        </p:nvSpPr>
        <p:spPr>
          <a:xfrm>
            <a:off x="6734290" y="1978202"/>
            <a:ext cx="2228639" cy="1477328"/>
          </a:xfrm>
          <a:prstGeom prst="rect">
            <a:avLst/>
          </a:prstGeom>
          <a:noFill/>
        </p:spPr>
        <p:txBody>
          <a:bodyPr wrap="square" rtlCol="0">
            <a:spAutoFit/>
          </a:bodyPr>
          <a:lstStyle/>
          <a:p>
            <a:pPr algn="ctr"/>
            <a:r>
              <a:rPr lang="es-CO" dirty="0">
                <a:solidFill>
                  <a:srgbClr val="004A84"/>
                </a:solidFill>
                <a:latin typeface="Arial" panose="020B0604020202020204" pitchFamily="34" charset="0"/>
                <a:cs typeface="Arial" panose="020B0604020202020204" pitchFamily="34" charset="0"/>
              </a:rPr>
              <a:t>Aportar al mantenimiento de estos sistemas es responsabilidad de todos.</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318307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F86E3D02-9678-BA4A-B61A-1FF8C4731E21}"/>
              </a:ext>
            </a:extLst>
          </p:cNvPr>
          <p:cNvSpPr txBox="1"/>
          <p:nvPr/>
        </p:nvSpPr>
        <p:spPr>
          <a:xfrm>
            <a:off x="958413" y="494610"/>
            <a:ext cx="1719843" cy="1938992"/>
          </a:xfrm>
          <a:prstGeom prst="rect">
            <a:avLst/>
          </a:prstGeom>
          <a:noFill/>
        </p:spPr>
        <p:txBody>
          <a:bodyPr wrap="square" rtlCol="0">
            <a:spAutoFit/>
          </a:bodyPr>
          <a:lstStyle/>
          <a:p>
            <a:r>
              <a:rPr lang="es-CO" sz="12000" b="1" dirty="0">
                <a:solidFill>
                  <a:schemeClr val="bg1"/>
                </a:solidFill>
                <a:latin typeface="Work Sans SemiBold" pitchFamily="2" charset="77"/>
              </a:rPr>
              <a:t>6.</a:t>
            </a:r>
          </a:p>
        </p:txBody>
      </p:sp>
      <p:sp>
        <p:nvSpPr>
          <p:cNvPr id="19" name="Rectángulo 18">
            <a:extLst>
              <a:ext uri="{FF2B5EF4-FFF2-40B4-BE49-F238E27FC236}">
                <a16:creationId xmlns:a16="http://schemas.microsoft.com/office/drawing/2014/main" id="{9A722B7D-DB35-B14C-BD00-BD3124A04721}"/>
              </a:ext>
            </a:extLst>
          </p:cNvPr>
          <p:cNvSpPr/>
          <p:nvPr/>
        </p:nvSpPr>
        <p:spPr>
          <a:xfrm>
            <a:off x="2376381" y="953932"/>
            <a:ext cx="6775994" cy="62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solidFill>
                  <a:srgbClr val="004A84"/>
                </a:solidFill>
                <a:latin typeface="Arial" panose="020B0604020202020204" pitchFamily="34" charset="0"/>
                <a:cs typeface="Arial" panose="020B0604020202020204" pitchFamily="34" charset="0"/>
              </a:rPr>
              <a:t>¿Dónde puedo obtener</a:t>
            </a:r>
          </a:p>
        </p:txBody>
      </p:sp>
      <p:sp>
        <p:nvSpPr>
          <p:cNvPr id="31" name="CuadroTexto 30">
            <a:extLst>
              <a:ext uri="{FF2B5EF4-FFF2-40B4-BE49-F238E27FC236}">
                <a16:creationId xmlns:a16="http://schemas.microsoft.com/office/drawing/2014/main" id="{935DFE68-A15E-0343-B34D-6684CD3EC650}"/>
              </a:ext>
            </a:extLst>
          </p:cNvPr>
          <p:cNvSpPr txBox="1"/>
          <p:nvPr/>
        </p:nvSpPr>
        <p:spPr>
          <a:xfrm>
            <a:off x="3698073" y="4131342"/>
            <a:ext cx="3595126" cy="584775"/>
          </a:xfrm>
          <a:prstGeom prst="rect">
            <a:avLst/>
          </a:prstGeom>
          <a:noFill/>
        </p:spPr>
        <p:txBody>
          <a:bodyPr wrap="square" rtlCol="0">
            <a:spAutoFit/>
          </a:bodyPr>
          <a:lstStyle/>
          <a:p>
            <a:pPr algn="ctr"/>
            <a:r>
              <a:rPr lang="es-CO" sz="1600" dirty="0">
                <a:solidFill>
                  <a:schemeClr val="bg1"/>
                </a:solidFill>
                <a:latin typeface="Arial" panose="020B0604020202020204" pitchFamily="34" charset="0"/>
                <a:cs typeface="Arial" panose="020B0604020202020204" pitchFamily="34" charset="0"/>
              </a:rPr>
              <a:t>Con el Plan Departamental de Agua de su departamento. </a:t>
            </a:r>
          </a:p>
        </p:txBody>
      </p:sp>
      <p:sp>
        <p:nvSpPr>
          <p:cNvPr id="32" name="Rectángulo 31">
            <a:extLst>
              <a:ext uri="{FF2B5EF4-FFF2-40B4-BE49-F238E27FC236}">
                <a16:creationId xmlns:a16="http://schemas.microsoft.com/office/drawing/2014/main" id="{13267B2F-5F71-B848-8EAD-0126BED26193}"/>
              </a:ext>
            </a:extLst>
          </p:cNvPr>
          <p:cNvSpPr/>
          <p:nvPr/>
        </p:nvSpPr>
        <p:spPr>
          <a:xfrm>
            <a:off x="2678256" y="1610586"/>
            <a:ext cx="3379576" cy="400110"/>
          </a:xfrm>
          <a:prstGeom prst="rect">
            <a:avLst/>
          </a:prstGeom>
        </p:spPr>
        <p:txBody>
          <a:bodyPr wrap="square">
            <a:spAutoFit/>
          </a:bodyPr>
          <a:lstStyle/>
          <a:p>
            <a:r>
              <a:rPr lang="es-CO" sz="2000" dirty="0">
                <a:solidFill>
                  <a:schemeClr val="bg1"/>
                </a:solidFill>
                <a:latin typeface="Arial" panose="020B0604020202020204" pitchFamily="34" charset="0"/>
                <a:cs typeface="Arial" panose="020B0604020202020204" pitchFamily="34" charset="0"/>
              </a:rPr>
              <a:t>mayor información?</a:t>
            </a:r>
          </a:p>
        </p:txBody>
      </p:sp>
      <p:pic>
        <p:nvPicPr>
          <p:cNvPr id="24" name="Imagen 23">
            <a:extLst>
              <a:ext uri="{FF2B5EF4-FFF2-40B4-BE49-F238E27FC236}">
                <a16:creationId xmlns:a16="http://schemas.microsoft.com/office/drawing/2014/main" id="{2209EE9B-0238-4E43-85F7-ED524824AB1D}"/>
              </a:ext>
            </a:extLst>
          </p:cNvPr>
          <p:cNvPicPr>
            <a:picLocks noChangeAspect="1"/>
          </p:cNvPicPr>
          <p:nvPr/>
        </p:nvPicPr>
        <p:blipFill>
          <a:blip r:embed="rId2"/>
          <a:stretch>
            <a:fillRect/>
          </a:stretch>
        </p:blipFill>
        <p:spPr>
          <a:xfrm>
            <a:off x="7293199" y="1711873"/>
            <a:ext cx="4545847" cy="1087438"/>
          </a:xfrm>
          <a:prstGeom prst="rect">
            <a:avLst/>
          </a:prstGeom>
        </p:spPr>
      </p:pic>
      <p:pic>
        <p:nvPicPr>
          <p:cNvPr id="34" name="Imagen 33">
            <a:extLst>
              <a:ext uri="{FF2B5EF4-FFF2-40B4-BE49-F238E27FC236}">
                <a16:creationId xmlns:a16="http://schemas.microsoft.com/office/drawing/2014/main" id="{DD34C920-D895-D44D-A0E9-412F6D437298}"/>
              </a:ext>
            </a:extLst>
          </p:cNvPr>
          <p:cNvPicPr>
            <a:picLocks noChangeAspect="1"/>
          </p:cNvPicPr>
          <p:nvPr/>
        </p:nvPicPr>
        <p:blipFill>
          <a:blip r:embed="rId3"/>
          <a:stretch>
            <a:fillRect/>
          </a:stretch>
        </p:blipFill>
        <p:spPr>
          <a:xfrm>
            <a:off x="3222713" y="2737987"/>
            <a:ext cx="4545846" cy="1051784"/>
          </a:xfrm>
          <a:prstGeom prst="rect">
            <a:avLst/>
          </a:prstGeom>
        </p:spPr>
      </p:pic>
      <p:pic>
        <p:nvPicPr>
          <p:cNvPr id="36" name="Imagen 35">
            <a:extLst>
              <a:ext uri="{FF2B5EF4-FFF2-40B4-BE49-F238E27FC236}">
                <a16:creationId xmlns:a16="http://schemas.microsoft.com/office/drawing/2014/main" id="{252C2217-8142-BB47-8D43-3372F3A75804}"/>
              </a:ext>
            </a:extLst>
          </p:cNvPr>
          <p:cNvPicPr>
            <a:picLocks noChangeAspect="1"/>
          </p:cNvPicPr>
          <p:nvPr/>
        </p:nvPicPr>
        <p:blipFill>
          <a:blip r:embed="rId4"/>
          <a:stretch>
            <a:fillRect/>
          </a:stretch>
        </p:blipFill>
        <p:spPr>
          <a:xfrm>
            <a:off x="7382279" y="3684063"/>
            <a:ext cx="4545847" cy="1087438"/>
          </a:xfrm>
          <a:prstGeom prst="rect">
            <a:avLst/>
          </a:prstGeom>
        </p:spPr>
      </p:pic>
      <p:pic>
        <p:nvPicPr>
          <p:cNvPr id="14" name="Imagen 13">
            <a:extLst>
              <a:ext uri="{FF2B5EF4-FFF2-40B4-BE49-F238E27FC236}">
                <a16:creationId xmlns:a16="http://schemas.microsoft.com/office/drawing/2014/main" id="{472E226B-625B-0442-B5F4-3E66ECD316AD}"/>
              </a:ext>
            </a:extLst>
          </p:cNvPr>
          <p:cNvPicPr>
            <a:picLocks noChangeAspect="1"/>
          </p:cNvPicPr>
          <p:nvPr/>
        </p:nvPicPr>
        <p:blipFill>
          <a:blip r:embed="rId5"/>
          <a:stretch>
            <a:fillRect/>
          </a:stretch>
        </p:blipFill>
        <p:spPr>
          <a:xfrm>
            <a:off x="163954" y="2192698"/>
            <a:ext cx="4225489" cy="4710638"/>
          </a:xfrm>
          <a:prstGeom prst="rect">
            <a:avLst/>
          </a:prstGeom>
        </p:spPr>
      </p:pic>
      <p:sp>
        <p:nvSpPr>
          <p:cNvPr id="15" name="CuadroTexto 14">
            <a:extLst>
              <a:ext uri="{FF2B5EF4-FFF2-40B4-BE49-F238E27FC236}">
                <a16:creationId xmlns:a16="http://schemas.microsoft.com/office/drawing/2014/main" id="{20777113-3BA5-B248-B808-3772D9902875}"/>
              </a:ext>
            </a:extLst>
          </p:cNvPr>
          <p:cNvSpPr txBox="1"/>
          <p:nvPr/>
        </p:nvSpPr>
        <p:spPr>
          <a:xfrm>
            <a:off x="9339209" y="233884"/>
            <a:ext cx="2665685"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a:t>
            </a:r>
            <a:r>
              <a:rPr lang="es-CO" sz="1500" b="1" dirty="0">
                <a:solidFill>
                  <a:schemeClr val="bg1"/>
                </a:solidFill>
                <a:latin typeface="Arial" panose="020B0604020202020204" pitchFamily="34" charset="0"/>
                <a:cs typeface="Arial" panose="020B0604020202020204" pitchFamily="34" charset="0"/>
              </a:rPr>
              <a:t>12</a:t>
            </a:r>
          </a:p>
        </p:txBody>
      </p:sp>
      <p:sp>
        <p:nvSpPr>
          <p:cNvPr id="16" name="Rectángulo 15"/>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2" name="Rectángulo 11">
            <a:extLst>
              <a:ext uri="{FF2B5EF4-FFF2-40B4-BE49-F238E27FC236}">
                <a16:creationId xmlns:a16="http://schemas.microsoft.com/office/drawing/2014/main" id="{038FF063-4F11-034E-800F-A904B2C3E09A}"/>
              </a:ext>
            </a:extLst>
          </p:cNvPr>
          <p:cNvSpPr/>
          <p:nvPr/>
        </p:nvSpPr>
        <p:spPr>
          <a:xfrm>
            <a:off x="4803866" y="5054166"/>
            <a:ext cx="6557682" cy="58477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dirty="0">
                <a:solidFill>
                  <a:prstClr val="white"/>
                </a:solidFill>
                <a:latin typeface="Arial" panose="020B0604020202020204" pitchFamily="34" charset="0"/>
                <a:cs typeface="Arial" panose="020B0604020202020204" pitchFamily="34" charset="0"/>
              </a:rPr>
              <a:t>Desde el MVCT seguiremos trabajando para divulgar adecuadamente la política pública y su implementación.</a:t>
            </a:r>
          </a:p>
        </p:txBody>
      </p:sp>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28188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2" y="-1025"/>
            <a:ext cx="12192911"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4" y="72973"/>
            <a:ext cx="6548251" cy="1722458"/>
          </a:xfrm>
          <a:prstGeom prst="rect">
            <a:avLst/>
          </a:prstGeom>
        </p:spPr>
      </p:pic>
      <p:cxnSp>
        <p:nvCxnSpPr>
          <p:cNvPr id="5" name="Conector recto 4"/>
          <p:cNvCxnSpPr/>
          <p:nvPr/>
        </p:nvCxnSpPr>
        <p:spPr>
          <a:xfrm>
            <a:off x="940207" y="4712677"/>
            <a:ext cx="7034416" cy="0"/>
          </a:xfrm>
          <a:prstGeom prst="line">
            <a:avLst/>
          </a:prstGeom>
          <a:ln w="38100">
            <a:solidFill>
              <a:srgbClr val="6599FF"/>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940207" y="4862146"/>
            <a:ext cx="4707443" cy="1754326"/>
          </a:xfrm>
          <a:prstGeom prst="rect">
            <a:avLst/>
          </a:prstGeom>
          <a:noFill/>
        </p:spPr>
        <p:txBody>
          <a:bodyPr wrap="none" rtlCol="0">
            <a:spAutoFit/>
          </a:bodyPr>
          <a:lstStyle/>
          <a:p>
            <a:r>
              <a:rPr lang="es-CO" b="1" dirty="0" err="1">
                <a:solidFill>
                  <a:schemeClr val="bg1"/>
                </a:solidFill>
                <a:latin typeface="Arial" panose="020B0604020202020204" pitchFamily="34" charset="0"/>
                <a:cs typeface="Arial" panose="020B0604020202020204" pitchFamily="34" charset="0"/>
              </a:rPr>
              <a:t>Jose</a:t>
            </a:r>
            <a:r>
              <a:rPr lang="es-CO" b="1" dirty="0">
                <a:solidFill>
                  <a:schemeClr val="bg1"/>
                </a:solidFill>
                <a:latin typeface="Arial" panose="020B0604020202020204" pitchFamily="34" charset="0"/>
                <a:cs typeface="Arial" panose="020B0604020202020204" pitchFamily="34" charset="0"/>
              </a:rPr>
              <a:t> Luis Acero Vergel</a:t>
            </a:r>
          </a:p>
          <a:p>
            <a:r>
              <a:rPr lang="es-CO" dirty="0">
                <a:solidFill>
                  <a:schemeClr val="bg1"/>
                </a:solidFill>
                <a:latin typeface="Arial" panose="020B0604020202020204" pitchFamily="34" charset="0"/>
                <a:cs typeface="Arial" panose="020B0604020202020204" pitchFamily="34" charset="0"/>
              </a:rPr>
              <a:t>Viceministro de Agua y Saneamiento Básico</a:t>
            </a: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Mayo 31, 2021</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61" t="27846" r="4831" b="28585"/>
          <a:stretch/>
        </p:blipFill>
        <p:spPr>
          <a:xfrm>
            <a:off x="10058400" y="5630897"/>
            <a:ext cx="1811215" cy="901787"/>
          </a:xfrm>
          <a:prstGeom prst="rect">
            <a:avLst/>
          </a:prstGeom>
        </p:spPr>
      </p:pic>
      <p:sp>
        <p:nvSpPr>
          <p:cNvPr id="8" name="CuadroTexto 7">
            <a:extLst>
              <a:ext uri="{FF2B5EF4-FFF2-40B4-BE49-F238E27FC236}">
                <a16:creationId xmlns:a16="http://schemas.microsoft.com/office/drawing/2014/main" id="{5A1FCB76-B32F-5C4E-AE97-B1ABEE675DED}"/>
              </a:ext>
            </a:extLst>
          </p:cNvPr>
          <p:cNvSpPr txBox="1"/>
          <p:nvPr/>
        </p:nvSpPr>
        <p:spPr>
          <a:xfrm>
            <a:off x="940206" y="2284558"/>
            <a:ext cx="776922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Gestión social</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2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A1FCB76-B32F-5C4E-AE97-B1ABEE675DED}"/>
              </a:ext>
            </a:extLst>
          </p:cNvPr>
          <p:cNvSpPr txBox="1"/>
          <p:nvPr/>
        </p:nvSpPr>
        <p:spPr>
          <a:xfrm>
            <a:off x="6276899" y="1728169"/>
            <a:ext cx="4439328" cy="1323439"/>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Gestión social</a:t>
            </a:r>
          </a:p>
          <a:p>
            <a:r>
              <a:rPr lang="es-CO" sz="2000" b="1" dirty="0">
                <a:solidFill>
                  <a:srgbClr val="E2ECFD"/>
                </a:solidFill>
                <a:latin typeface="Arial" panose="020B0604020202020204" pitchFamily="34" charset="0"/>
                <a:cs typeface="Arial" panose="020B0604020202020204" pitchFamily="34" charset="0"/>
              </a:rPr>
              <a:t>En los proyectos de agua potable y saneamiento en zonas rurales.</a:t>
            </a:r>
          </a:p>
        </p:txBody>
      </p:sp>
      <p:sp>
        <p:nvSpPr>
          <p:cNvPr id="19" name="CuadroTexto 18">
            <a:extLst>
              <a:ext uri="{FF2B5EF4-FFF2-40B4-BE49-F238E27FC236}">
                <a16:creationId xmlns:a16="http://schemas.microsoft.com/office/drawing/2014/main" id="{C3403574-8EC5-D643-9456-57F3799B8B86}"/>
              </a:ext>
            </a:extLst>
          </p:cNvPr>
          <p:cNvSpPr txBox="1"/>
          <p:nvPr/>
        </p:nvSpPr>
        <p:spPr>
          <a:xfrm>
            <a:off x="6276899" y="3177843"/>
            <a:ext cx="4261335" cy="2031325"/>
          </a:xfrm>
          <a:prstGeom prst="rect">
            <a:avLst/>
          </a:prstGeom>
          <a:noFill/>
        </p:spPr>
        <p:txBody>
          <a:bodyPr wrap="square" rtlCol="0">
            <a:spAutoFit/>
          </a:bodyPr>
          <a:lstStyle/>
          <a:p>
            <a:pPr algn="just"/>
            <a:r>
              <a:rPr lang="es-CO" dirty="0">
                <a:solidFill>
                  <a:prstClr val="white"/>
                </a:solidFill>
                <a:latin typeface="Arial" panose="020B0604020202020204" pitchFamily="34" charset="0"/>
                <a:cs typeface="Arial" panose="020B0604020202020204" pitchFamily="34" charset="0"/>
              </a:rPr>
              <a:t>El Ministerio de Vivienda, Ciudad y Territorio trabaja para cerrar las brechas existentes entre las zonas urbanas y rurales en el acceso al agua potable  y al saneamiento básico para mejorar las condiciones de vida de la población rural. </a:t>
            </a:r>
          </a:p>
        </p:txBody>
      </p:sp>
      <p:pic>
        <p:nvPicPr>
          <p:cNvPr id="8" name="Imagen 7">
            <a:extLst>
              <a:ext uri="{FF2B5EF4-FFF2-40B4-BE49-F238E27FC236}">
                <a16:creationId xmlns:a16="http://schemas.microsoft.com/office/drawing/2014/main" id="{524DD1DD-5830-C24F-892F-0797CD52DA9E}"/>
              </a:ext>
            </a:extLst>
          </p:cNvPr>
          <p:cNvPicPr>
            <a:picLocks noChangeAspect="1"/>
          </p:cNvPicPr>
          <p:nvPr/>
        </p:nvPicPr>
        <p:blipFill>
          <a:blip r:embed="rId3"/>
          <a:stretch>
            <a:fillRect/>
          </a:stretch>
        </p:blipFill>
        <p:spPr>
          <a:xfrm>
            <a:off x="878660" y="769867"/>
            <a:ext cx="5398239" cy="5318265"/>
          </a:xfrm>
          <a:prstGeom prst="rect">
            <a:avLst/>
          </a:prstGeom>
        </p:spPr>
      </p:pic>
      <p:sp>
        <p:nvSpPr>
          <p:cNvPr id="9" name="CuadroTexto 8">
            <a:extLst>
              <a:ext uri="{FF2B5EF4-FFF2-40B4-BE49-F238E27FC236}">
                <a16:creationId xmlns:a16="http://schemas.microsoft.com/office/drawing/2014/main" id="{20777113-3BA5-B248-B808-3772D9902875}"/>
              </a:ext>
            </a:extLst>
          </p:cNvPr>
          <p:cNvSpPr txBox="1"/>
          <p:nvPr/>
        </p:nvSpPr>
        <p:spPr>
          <a:xfrm>
            <a:off x="9370031" y="233884"/>
            <a:ext cx="2539837"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Comunidad    |    </a:t>
            </a:r>
            <a:r>
              <a:rPr lang="es-CO" sz="1500" b="1" dirty="0">
                <a:solidFill>
                  <a:schemeClr val="bg1"/>
                </a:solidFill>
                <a:latin typeface="Arial" panose="020B0604020202020204" pitchFamily="34" charset="0"/>
                <a:cs typeface="Arial" panose="020B0604020202020204" pitchFamily="34" charset="0"/>
              </a:rPr>
              <a:t>1</a:t>
            </a:r>
          </a:p>
        </p:txBody>
      </p:sp>
      <p:sp>
        <p:nvSpPr>
          <p:cNvPr id="10" name="Rectángulo 9"/>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31067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777113-3BA5-B248-B808-3772D9902875}"/>
              </a:ext>
            </a:extLst>
          </p:cNvPr>
          <p:cNvSpPr txBox="1"/>
          <p:nvPr/>
        </p:nvSpPr>
        <p:spPr>
          <a:xfrm>
            <a:off x="9503596" y="233884"/>
            <a:ext cx="240627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2</a:t>
            </a:r>
          </a:p>
        </p:txBody>
      </p:sp>
      <p:sp>
        <p:nvSpPr>
          <p:cNvPr id="5" name="Rectángulo 4"/>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6" name="Rectángulo 5">
            <a:extLst>
              <a:ext uri="{FF2B5EF4-FFF2-40B4-BE49-F238E27FC236}">
                <a16:creationId xmlns:a16="http://schemas.microsoft.com/office/drawing/2014/main" id="{88FAE8F7-308A-784C-919B-56F9C94D25C8}"/>
              </a:ext>
            </a:extLst>
          </p:cNvPr>
          <p:cNvSpPr/>
          <p:nvPr/>
        </p:nvSpPr>
        <p:spPr>
          <a:xfrm>
            <a:off x="0" y="5163779"/>
            <a:ext cx="12192000" cy="1694221"/>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8D5E80DD-709D-FE40-B274-CB0529D1F40B}"/>
              </a:ext>
            </a:extLst>
          </p:cNvPr>
          <p:cNvPicPr>
            <a:picLocks noChangeAspect="1"/>
          </p:cNvPicPr>
          <p:nvPr/>
        </p:nvPicPr>
        <p:blipFill>
          <a:blip r:embed="rId2"/>
          <a:stretch>
            <a:fillRect/>
          </a:stretch>
        </p:blipFill>
        <p:spPr>
          <a:xfrm>
            <a:off x="1008181" y="1717202"/>
            <a:ext cx="9988895" cy="2208181"/>
          </a:xfrm>
          <a:prstGeom prst="rect">
            <a:avLst/>
          </a:prstGeom>
        </p:spPr>
      </p:pic>
      <p:pic>
        <p:nvPicPr>
          <p:cNvPr id="9" name="Imagen 8">
            <a:extLst>
              <a:ext uri="{FF2B5EF4-FFF2-40B4-BE49-F238E27FC236}">
                <a16:creationId xmlns:a16="http://schemas.microsoft.com/office/drawing/2014/main" id="{4FB67427-C69B-054D-9529-C17B914173D4}"/>
              </a:ext>
            </a:extLst>
          </p:cNvPr>
          <p:cNvPicPr>
            <a:picLocks noChangeAspect="1"/>
          </p:cNvPicPr>
          <p:nvPr/>
        </p:nvPicPr>
        <p:blipFill>
          <a:blip r:embed="rId3"/>
          <a:stretch>
            <a:fillRect/>
          </a:stretch>
        </p:blipFill>
        <p:spPr>
          <a:xfrm>
            <a:off x="7716595" y="1694221"/>
            <a:ext cx="1428750" cy="1858450"/>
          </a:xfrm>
          <a:prstGeom prst="rect">
            <a:avLst/>
          </a:prstGeom>
        </p:spPr>
      </p:pic>
      <p:sp>
        <p:nvSpPr>
          <p:cNvPr id="10" name="CuadroTexto 9">
            <a:extLst>
              <a:ext uri="{FF2B5EF4-FFF2-40B4-BE49-F238E27FC236}">
                <a16:creationId xmlns:a16="http://schemas.microsoft.com/office/drawing/2014/main" id="{53C19491-CFE7-0B48-B101-4B07A26F54E5}"/>
              </a:ext>
            </a:extLst>
          </p:cNvPr>
          <p:cNvSpPr txBox="1"/>
          <p:nvPr/>
        </p:nvSpPr>
        <p:spPr>
          <a:xfrm>
            <a:off x="3118262" y="998122"/>
            <a:ext cx="5955476" cy="584775"/>
          </a:xfrm>
          <a:prstGeom prst="rect">
            <a:avLst/>
          </a:prstGeom>
          <a:noFill/>
        </p:spPr>
        <p:txBody>
          <a:bodyPr wrap="none" rtlCol="0">
            <a:spAutoFit/>
          </a:bodyPr>
          <a:lstStyle/>
          <a:p>
            <a:r>
              <a:rPr lang="es-CO" sz="3200" b="1" dirty="0">
                <a:solidFill>
                  <a:srgbClr val="BF124E"/>
                </a:solidFill>
                <a:latin typeface="Arial" panose="020B0604020202020204" pitchFamily="34" charset="0"/>
                <a:cs typeface="Arial" panose="020B0604020202020204" pitchFamily="34" charset="0"/>
              </a:rPr>
              <a:t>ESQUEMAS DIFERENCIALES</a:t>
            </a:r>
          </a:p>
        </p:txBody>
      </p:sp>
      <p:sp>
        <p:nvSpPr>
          <p:cNvPr id="11" name="CuadroTexto 10">
            <a:extLst>
              <a:ext uri="{FF2B5EF4-FFF2-40B4-BE49-F238E27FC236}">
                <a16:creationId xmlns:a16="http://schemas.microsoft.com/office/drawing/2014/main" id="{562C86B4-D97F-7A42-8C16-35B38A3BD1D6}"/>
              </a:ext>
            </a:extLst>
          </p:cNvPr>
          <p:cNvSpPr txBox="1"/>
          <p:nvPr/>
        </p:nvSpPr>
        <p:spPr>
          <a:xfrm>
            <a:off x="1634591" y="2636157"/>
            <a:ext cx="877163"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SINAS</a:t>
            </a:r>
          </a:p>
        </p:txBody>
      </p:sp>
      <p:sp>
        <p:nvSpPr>
          <p:cNvPr id="12" name="CuadroTexto 11">
            <a:extLst>
              <a:ext uri="{FF2B5EF4-FFF2-40B4-BE49-F238E27FC236}">
                <a16:creationId xmlns:a16="http://schemas.microsoft.com/office/drawing/2014/main" id="{14CEEF36-E166-7843-91D8-0B680EE75386}"/>
              </a:ext>
            </a:extLst>
          </p:cNvPr>
          <p:cNvSpPr txBox="1"/>
          <p:nvPr/>
        </p:nvSpPr>
        <p:spPr>
          <a:xfrm>
            <a:off x="3129405" y="2645699"/>
            <a:ext cx="1031051"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SIASAR</a:t>
            </a:r>
          </a:p>
        </p:txBody>
      </p:sp>
      <p:sp>
        <p:nvSpPr>
          <p:cNvPr id="13" name="CuadroTexto 12">
            <a:extLst>
              <a:ext uri="{FF2B5EF4-FFF2-40B4-BE49-F238E27FC236}">
                <a16:creationId xmlns:a16="http://schemas.microsoft.com/office/drawing/2014/main" id="{69B78138-50E1-074F-82EB-4853A599A60C}"/>
              </a:ext>
            </a:extLst>
          </p:cNvPr>
          <p:cNvSpPr txBox="1"/>
          <p:nvPr/>
        </p:nvSpPr>
        <p:spPr>
          <a:xfrm>
            <a:off x="6233644" y="2598597"/>
            <a:ext cx="1207382" cy="461665"/>
          </a:xfrm>
          <a:prstGeom prst="rect">
            <a:avLst/>
          </a:prstGeom>
          <a:noFill/>
        </p:spPr>
        <p:txBody>
          <a:bodyPr wrap="none" rtlCol="0">
            <a:spAutoFit/>
          </a:bodyPr>
          <a:lstStyle/>
          <a:p>
            <a:pPr algn="ctr"/>
            <a:r>
              <a:rPr lang="es-CO" sz="1200" dirty="0">
                <a:solidFill>
                  <a:srgbClr val="004A84"/>
                </a:solidFill>
                <a:latin typeface="Arial" panose="020B0604020202020204" pitchFamily="34" charset="0"/>
                <a:cs typeface="Arial" panose="020B0604020202020204" pitchFamily="34" charset="0"/>
              </a:rPr>
              <a:t>Formalización</a:t>
            </a:r>
          </a:p>
          <a:p>
            <a:pPr algn="ctr"/>
            <a:r>
              <a:rPr lang="es-CO" sz="1200" dirty="0">
                <a:solidFill>
                  <a:srgbClr val="004A84"/>
                </a:solidFill>
                <a:latin typeface="Arial" panose="020B0604020202020204" pitchFamily="34" charset="0"/>
                <a:cs typeface="Arial" panose="020B0604020202020204" pitchFamily="34" charset="0"/>
              </a:rPr>
              <a:t>de prestadores</a:t>
            </a:r>
          </a:p>
        </p:txBody>
      </p:sp>
      <p:sp>
        <p:nvSpPr>
          <p:cNvPr id="14" name="CuadroTexto 13">
            <a:extLst>
              <a:ext uri="{FF2B5EF4-FFF2-40B4-BE49-F238E27FC236}">
                <a16:creationId xmlns:a16="http://schemas.microsoft.com/office/drawing/2014/main" id="{87B536DC-9E35-FE47-BC58-6AABA2F97CA5}"/>
              </a:ext>
            </a:extLst>
          </p:cNvPr>
          <p:cNvSpPr txBox="1"/>
          <p:nvPr/>
        </p:nvSpPr>
        <p:spPr>
          <a:xfrm>
            <a:off x="4627111" y="2444517"/>
            <a:ext cx="1292289" cy="830997"/>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Asistencia técnica y fortalecimiento comunitario</a:t>
            </a:r>
          </a:p>
        </p:txBody>
      </p:sp>
      <p:sp>
        <p:nvSpPr>
          <p:cNvPr id="15" name="CuadroTexto 14">
            <a:extLst>
              <a:ext uri="{FF2B5EF4-FFF2-40B4-BE49-F238E27FC236}">
                <a16:creationId xmlns:a16="http://schemas.microsoft.com/office/drawing/2014/main" id="{16145987-E3A7-B340-8247-1DFD4FD3F104}"/>
              </a:ext>
            </a:extLst>
          </p:cNvPr>
          <p:cNvSpPr txBox="1"/>
          <p:nvPr/>
        </p:nvSpPr>
        <p:spPr>
          <a:xfrm>
            <a:off x="7990836" y="2608454"/>
            <a:ext cx="928990" cy="461665"/>
          </a:xfrm>
          <a:prstGeom prst="rect">
            <a:avLst/>
          </a:prstGeom>
          <a:noFill/>
        </p:spPr>
        <p:txBody>
          <a:bodyPr wrap="square" rtlCol="0">
            <a:spAutoFit/>
          </a:bodyPr>
          <a:lstStyle/>
          <a:p>
            <a:pPr algn="ctr"/>
            <a:r>
              <a:rPr lang="es-CO" sz="1200" b="1" dirty="0">
                <a:solidFill>
                  <a:schemeClr val="bg1"/>
                </a:solidFill>
                <a:latin typeface="Arial" panose="020B0604020202020204" pitchFamily="34" charset="0"/>
                <a:cs typeface="Arial" panose="020B0604020202020204" pitchFamily="34" charset="0"/>
              </a:rPr>
              <a:t>Gestión social</a:t>
            </a:r>
          </a:p>
        </p:txBody>
      </p:sp>
      <p:sp>
        <p:nvSpPr>
          <p:cNvPr id="16" name="CuadroTexto 15">
            <a:extLst>
              <a:ext uri="{FF2B5EF4-FFF2-40B4-BE49-F238E27FC236}">
                <a16:creationId xmlns:a16="http://schemas.microsoft.com/office/drawing/2014/main" id="{BFCB9409-173D-5040-9F26-AB57BBB1B15B}"/>
              </a:ext>
            </a:extLst>
          </p:cNvPr>
          <p:cNvSpPr txBox="1"/>
          <p:nvPr/>
        </p:nvSpPr>
        <p:spPr>
          <a:xfrm>
            <a:off x="9420914" y="2608454"/>
            <a:ext cx="1228098"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Estructuración de proyectos</a:t>
            </a:r>
          </a:p>
        </p:txBody>
      </p:sp>
      <p:sp>
        <p:nvSpPr>
          <p:cNvPr id="17" name="CuadroTexto 16">
            <a:extLst>
              <a:ext uri="{FF2B5EF4-FFF2-40B4-BE49-F238E27FC236}">
                <a16:creationId xmlns:a16="http://schemas.microsoft.com/office/drawing/2014/main" id="{95896EAA-47BF-F048-81EE-79798837C4C3}"/>
              </a:ext>
            </a:extLst>
          </p:cNvPr>
          <p:cNvSpPr txBox="1"/>
          <p:nvPr/>
        </p:nvSpPr>
        <p:spPr>
          <a:xfrm>
            <a:off x="18773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1</a:t>
            </a:r>
          </a:p>
        </p:txBody>
      </p:sp>
      <p:sp>
        <p:nvSpPr>
          <p:cNvPr id="18" name="CuadroTexto 17">
            <a:extLst>
              <a:ext uri="{FF2B5EF4-FFF2-40B4-BE49-F238E27FC236}">
                <a16:creationId xmlns:a16="http://schemas.microsoft.com/office/drawing/2014/main" id="{AD25EE5F-BF2D-1E46-94AB-8F39A5495BB1}"/>
              </a:ext>
            </a:extLst>
          </p:cNvPr>
          <p:cNvSpPr txBox="1"/>
          <p:nvPr/>
        </p:nvSpPr>
        <p:spPr>
          <a:xfrm>
            <a:off x="3487667"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2</a:t>
            </a:r>
          </a:p>
        </p:txBody>
      </p:sp>
      <p:sp>
        <p:nvSpPr>
          <p:cNvPr id="19" name="CuadroTexto 18">
            <a:extLst>
              <a:ext uri="{FF2B5EF4-FFF2-40B4-BE49-F238E27FC236}">
                <a16:creationId xmlns:a16="http://schemas.microsoft.com/office/drawing/2014/main" id="{5A1D537A-64AB-D341-8BAF-0A7AE2AE1E36}"/>
              </a:ext>
            </a:extLst>
          </p:cNvPr>
          <p:cNvSpPr txBox="1"/>
          <p:nvPr/>
        </p:nvSpPr>
        <p:spPr>
          <a:xfrm>
            <a:off x="6692114"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4</a:t>
            </a:r>
          </a:p>
        </p:txBody>
      </p:sp>
      <p:sp>
        <p:nvSpPr>
          <p:cNvPr id="20" name="CuadroTexto 19">
            <a:extLst>
              <a:ext uri="{FF2B5EF4-FFF2-40B4-BE49-F238E27FC236}">
                <a16:creationId xmlns:a16="http://schemas.microsoft.com/office/drawing/2014/main" id="{FD41B18C-B7E7-6747-B391-F68F260AC126}"/>
              </a:ext>
            </a:extLst>
          </p:cNvPr>
          <p:cNvSpPr txBox="1"/>
          <p:nvPr/>
        </p:nvSpPr>
        <p:spPr>
          <a:xfrm>
            <a:off x="8289822" y="1828806"/>
            <a:ext cx="298480" cy="338554"/>
          </a:xfrm>
          <a:prstGeom prst="rect">
            <a:avLst/>
          </a:prstGeom>
          <a:noFill/>
        </p:spPr>
        <p:txBody>
          <a:bodyPr wrap="none" rtlCol="0">
            <a:spAutoFit/>
          </a:bodyPr>
          <a:lstStyle/>
          <a:p>
            <a:r>
              <a:rPr lang="es-CO" sz="1600" b="1" dirty="0">
                <a:solidFill>
                  <a:srgbClr val="BF124E"/>
                </a:solidFill>
                <a:latin typeface="Arial" panose="020B0604020202020204" pitchFamily="34" charset="0"/>
                <a:cs typeface="Arial" panose="020B0604020202020204" pitchFamily="34" charset="0"/>
              </a:rPr>
              <a:t>5</a:t>
            </a:r>
          </a:p>
        </p:txBody>
      </p:sp>
      <p:sp>
        <p:nvSpPr>
          <p:cNvPr id="21" name="CuadroTexto 20">
            <a:extLst>
              <a:ext uri="{FF2B5EF4-FFF2-40B4-BE49-F238E27FC236}">
                <a16:creationId xmlns:a16="http://schemas.microsoft.com/office/drawing/2014/main" id="{BC8F09E8-F186-F84E-A538-741280D8CFC9}"/>
              </a:ext>
            </a:extLst>
          </p:cNvPr>
          <p:cNvSpPr txBox="1"/>
          <p:nvPr/>
        </p:nvSpPr>
        <p:spPr>
          <a:xfrm>
            <a:off x="5088028"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3</a:t>
            </a:r>
          </a:p>
        </p:txBody>
      </p:sp>
      <p:sp>
        <p:nvSpPr>
          <p:cNvPr id="22" name="CuadroTexto 21">
            <a:extLst>
              <a:ext uri="{FF2B5EF4-FFF2-40B4-BE49-F238E27FC236}">
                <a16:creationId xmlns:a16="http://schemas.microsoft.com/office/drawing/2014/main" id="{BC3AB450-9130-7F4A-B281-F7F9F6502B31}"/>
              </a:ext>
            </a:extLst>
          </p:cNvPr>
          <p:cNvSpPr txBox="1"/>
          <p:nvPr/>
        </p:nvSpPr>
        <p:spPr>
          <a:xfrm>
            <a:off x="988037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6</a:t>
            </a: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
        <p:nvSpPr>
          <p:cNvPr id="25" name="Redondear rectángulo de esquina del mismo lado 24">
            <a:extLst>
              <a:ext uri="{FF2B5EF4-FFF2-40B4-BE49-F238E27FC236}">
                <a16:creationId xmlns:a16="http://schemas.microsoft.com/office/drawing/2014/main" id="{D761A4CD-4AB0-684C-97BD-A38AC8E4226E}"/>
              </a:ext>
            </a:extLst>
          </p:cNvPr>
          <p:cNvSpPr/>
          <p:nvPr/>
        </p:nvSpPr>
        <p:spPr>
          <a:xfrm rot="5400000">
            <a:off x="4922782" y="-738458"/>
            <a:ext cx="1405474" cy="11248106"/>
          </a:xfrm>
          <a:prstGeom prst="round2Same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sp>
        <p:nvSpPr>
          <p:cNvPr id="26" name="CuadroTexto 25">
            <a:extLst>
              <a:ext uri="{FF2B5EF4-FFF2-40B4-BE49-F238E27FC236}">
                <a16:creationId xmlns:a16="http://schemas.microsoft.com/office/drawing/2014/main" id="{89914554-885A-964A-A3EC-F80673B5960C}"/>
              </a:ext>
            </a:extLst>
          </p:cNvPr>
          <p:cNvSpPr txBox="1"/>
          <p:nvPr/>
        </p:nvSpPr>
        <p:spPr>
          <a:xfrm>
            <a:off x="1778133" y="4369384"/>
            <a:ext cx="9127307"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000" b="1" dirty="0">
                <a:solidFill>
                  <a:schemeClr val="bg1"/>
                </a:solidFill>
                <a:latin typeface="Arial" panose="020B0604020202020204" pitchFamily="34" charset="0"/>
                <a:cs typeface="Arial" panose="020B0604020202020204" pitchFamily="34" charset="0"/>
              </a:rPr>
              <a:t>La política pública de agua y saneamiento básico </a:t>
            </a:r>
            <a:r>
              <a:rPr lang="es-CO" sz="2000" dirty="0">
                <a:solidFill>
                  <a:schemeClr val="bg1"/>
                </a:solidFill>
                <a:latin typeface="Arial" panose="020B0604020202020204" pitchFamily="34" charset="0"/>
                <a:cs typeface="Arial" panose="020B0604020202020204" pitchFamily="34" charset="0"/>
              </a:rPr>
              <a:t>para las zonas rurales parte de la estrategia de </a:t>
            </a:r>
            <a:r>
              <a:rPr lang="es-CO" sz="2000" b="1" dirty="0">
                <a:solidFill>
                  <a:schemeClr val="bg1"/>
                </a:solidFill>
                <a:latin typeface="Arial" panose="020B0604020202020204" pitchFamily="34" charset="0"/>
                <a:cs typeface="Arial" panose="020B0604020202020204" pitchFamily="34" charset="0"/>
              </a:rPr>
              <a:t>esquemas diferenciales</a:t>
            </a:r>
            <a:r>
              <a:rPr lang="es-CO" sz="2000" dirty="0">
                <a:solidFill>
                  <a:schemeClr val="bg1"/>
                </a:solidFill>
                <a:latin typeface="Arial" panose="020B0604020202020204" pitchFamily="34" charset="0"/>
                <a:cs typeface="Arial" panose="020B0604020202020204" pitchFamily="34" charset="0"/>
              </a:rPr>
              <a:t> y a través de </a:t>
            </a:r>
            <a:r>
              <a:rPr lang="es-CO" sz="2000" b="1" dirty="0">
                <a:solidFill>
                  <a:schemeClr val="bg1"/>
                </a:solidFill>
                <a:latin typeface="Arial" panose="020B0604020202020204" pitchFamily="34" charset="0"/>
                <a:cs typeface="Arial" panose="020B0604020202020204" pitchFamily="34" charset="0"/>
              </a:rPr>
              <a:t>seis temáticas principales</a:t>
            </a:r>
            <a:r>
              <a:rPr lang="es-CO" sz="2000" dirty="0">
                <a:solidFill>
                  <a:schemeClr val="bg1"/>
                </a:solidFill>
                <a:latin typeface="Arial" panose="020B0604020202020204" pitchFamily="34" charset="0"/>
                <a:cs typeface="Arial" panose="020B0604020202020204" pitchFamily="34" charset="0"/>
              </a:rPr>
              <a:t> podremos comprenderlo integralmente.</a:t>
            </a:r>
          </a:p>
        </p:txBody>
      </p:sp>
    </p:spTree>
    <p:extLst>
      <p:ext uri="{BB962C8B-B14F-4D97-AF65-F5344CB8AC3E}">
        <p14:creationId xmlns:p14="http://schemas.microsoft.com/office/powerpoint/2010/main" val="350490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0777113-3BA5-B248-B808-3772D9902875}"/>
              </a:ext>
            </a:extLst>
          </p:cNvPr>
          <p:cNvSpPr txBox="1"/>
          <p:nvPr/>
        </p:nvSpPr>
        <p:spPr>
          <a:xfrm>
            <a:off x="9421402" y="233884"/>
            <a:ext cx="2488466"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3</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5" name="CuadroTexto 14">
            <a:extLst>
              <a:ext uri="{FF2B5EF4-FFF2-40B4-BE49-F238E27FC236}">
                <a16:creationId xmlns:a16="http://schemas.microsoft.com/office/drawing/2014/main" id="{B0BD30FB-C771-7C43-83D9-2EF8934095FF}"/>
              </a:ext>
            </a:extLst>
          </p:cNvPr>
          <p:cNvSpPr txBox="1"/>
          <p:nvPr/>
        </p:nvSpPr>
        <p:spPr>
          <a:xfrm>
            <a:off x="3314468" y="1092195"/>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1.</a:t>
            </a:r>
          </a:p>
        </p:txBody>
      </p:sp>
      <p:sp>
        <p:nvSpPr>
          <p:cNvPr id="16" name="Rectángulo 15">
            <a:extLst>
              <a:ext uri="{FF2B5EF4-FFF2-40B4-BE49-F238E27FC236}">
                <a16:creationId xmlns:a16="http://schemas.microsoft.com/office/drawing/2014/main" id="{4EBD8A27-E146-5F40-B1C4-22330D51A9E7}"/>
              </a:ext>
            </a:extLst>
          </p:cNvPr>
          <p:cNvSpPr/>
          <p:nvPr/>
        </p:nvSpPr>
        <p:spPr>
          <a:xfrm>
            <a:off x="4358387" y="1533592"/>
            <a:ext cx="6946258" cy="789709"/>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busca la gestión social</a:t>
            </a:r>
          </a:p>
        </p:txBody>
      </p:sp>
      <p:sp>
        <p:nvSpPr>
          <p:cNvPr id="17" name="Rectángulo 16">
            <a:extLst>
              <a:ext uri="{FF2B5EF4-FFF2-40B4-BE49-F238E27FC236}">
                <a16:creationId xmlns:a16="http://schemas.microsoft.com/office/drawing/2014/main" id="{991B8750-F8F9-BF4E-8AA6-F965323D10FE}"/>
              </a:ext>
            </a:extLst>
          </p:cNvPr>
          <p:cNvSpPr/>
          <p:nvPr/>
        </p:nvSpPr>
        <p:spPr>
          <a:xfrm>
            <a:off x="4647889" y="2323301"/>
            <a:ext cx="6656755" cy="707886"/>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en los proyectos de agua potable y saneamiento en zonas rurales?</a:t>
            </a:r>
          </a:p>
        </p:txBody>
      </p:sp>
      <p:sp>
        <p:nvSpPr>
          <p:cNvPr id="18" name="CuadroTexto 17">
            <a:extLst>
              <a:ext uri="{FF2B5EF4-FFF2-40B4-BE49-F238E27FC236}">
                <a16:creationId xmlns:a16="http://schemas.microsoft.com/office/drawing/2014/main" id="{E7176205-6638-584D-B2CD-F08599576264}"/>
              </a:ext>
            </a:extLst>
          </p:cNvPr>
          <p:cNvSpPr txBox="1"/>
          <p:nvPr/>
        </p:nvSpPr>
        <p:spPr>
          <a:xfrm>
            <a:off x="4383265" y="3758074"/>
            <a:ext cx="5473212" cy="1661993"/>
          </a:xfrm>
          <a:prstGeom prst="rect">
            <a:avLst/>
          </a:prstGeom>
          <a:noFill/>
        </p:spPr>
        <p:txBody>
          <a:bodyPr wrap="square" rtlCol="0">
            <a:spAutoFit/>
          </a:bodyPr>
          <a:lstStyle/>
          <a:p>
            <a:pPr algn="just">
              <a:buClr>
                <a:srgbClr val="BF124E"/>
              </a:buClr>
            </a:pPr>
            <a:r>
              <a:rPr lang="es-CO" sz="1700" dirty="0">
                <a:solidFill>
                  <a:srgbClr val="004A84"/>
                </a:solidFill>
                <a:latin typeface="Arial" panose="020B0604020202020204" pitchFamily="34" charset="0"/>
                <a:cs typeface="Arial" panose="020B0604020202020204" pitchFamily="34" charset="0"/>
              </a:rPr>
              <a:t>La gestión social en las zonas rurales está orientada a desarrollar las capacidades de las comunidades y familias para el disfrute y uso adecuado del agua potable y el saneamiento básico, según el esquema diferencial aplicable en cada comunidad.</a:t>
            </a:r>
          </a:p>
          <a:p>
            <a:pPr algn="just">
              <a:buClr>
                <a:srgbClr val="BF124E"/>
              </a:buClr>
            </a:pPr>
            <a:endParaRPr lang="es-CO" sz="1700" dirty="0">
              <a:solidFill>
                <a:srgbClr val="004A84"/>
              </a:solidFill>
              <a:latin typeface="Arial" panose="020B060402020202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A9D3582C-37E7-9D4B-B140-C665DB357FB8}"/>
              </a:ext>
            </a:extLst>
          </p:cNvPr>
          <p:cNvPicPr>
            <a:picLocks noChangeAspect="1"/>
          </p:cNvPicPr>
          <p:nvPr/>
        </p:nvPicPr>
        <p:blipFill>
          <a:blip r:embed="rId2"/>
          <a:stretch>
            <a:fillRect/>
          </a:stretch>
        </p:blipFill>
        <p:spPr>
          <a:xfrm>
            <a:off x="-50537" y="365115"/>
            <a:ext cx="3875191" cy="6495164"/>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197192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0777113-3BA5-B248-B808-3772D9902875}"/>
              </a:ext>
            </a:extLst>
          </p:cNvPr>
          <p:cNvSpPr txBox="1"/>
          <p:nvPr/>
        </p:nvSpPr>
        <p:spPr>
          <a:xfrm>
            <a:off x="9339209" y="233884"/>
            <a:ext cx="2570659"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4</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3" name="Rectángulo redondeado 12">
            <a:extLst>
              <a:ext uri="{FF2B5EF4-FFF2-40B4-BE49-F238E27FC236}">
                <a16:creationId xmlns:a16="http://schemas.microsoft.com/office/drawing/2014/main" id="{71C29C8E-75C3-9549-803B-551FA65E07B8}"/>
              </a:ext>
            </a:extLst>
          </p:cNvPr>
          <p:cNvSpPr/>
          <p:nvPr/>
        </p:nvSpPr>
        <p:spPr>
          <a:xfrm>
            <a:off x="1120951" y="3323711"/>
            <a:ext cx="5050311" cy="2426075"/>
          </a:xfrm>
          <a:prstGeom prst="roundRect">
            <a:avLst>
              <a:gd name="adj" fmla="val 8263"/>
            </a:avLst>
          </a:prstGeom>
          <a:solidFill>
            <a:schemeClr val="bg1"/>
          </a:solidFill>
          <a:ln w="38100" cap="rnd">
            <a:solidFill>
              <a:srgbClr val="BF124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redondeado 13">
            <a:extLst>
              <a:ext uri="{FF2B5EF4-FFF2-40B4-BE49-F238E27FC236}">
                <a16:creationId xmlns:a16="http://schemas.microsoft.com/office/drawing/2014/main" id="{2B16C243-6F8C-1541-86BB-F6174455E484}"/>
              </a:ext>
            </a:extLst>
          </p:cNvPr>
          <p:cNvSpPr/>
          <p:nvPr/>
        </p:nvSpPr>
        <p:spPr>
          <a:xfrm>
            <a:off x="6297684" y="3323712"/>
            <a:ext cx="5050311" cy="2409233"/>
          </a:xfrm>
          <a:prstGeom prst="roundRect">
            <a:avLst>
              <a:gd name="adj" fmla="val 8263"/>
            </a:avLst>
          </a:prstGeom>
          <a:solidFill>
            <a:schemeClr val="bg1"/>
          </a:solidFill>
          <a:ln w="38100" cap="rnd">
            <a:solidFill>
              <a:srgbClr val="BF124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B0BD30FB-C771-7C43-83D9-2EF8934095FF}"/>
              </a:ext>
            </a:extLst>
          </p:cNvPr>
          <p:cNvSpPr txBox="1"/>
          <p:nvPr/>
        </p:nvSpPr>
        <p:spPr>
          <a:xfrm>
            <a:off x="465760" y="415981"/>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1.</a:t>
            </a:r>
          </a:p>
        </p:txBody>
      </p:sp>
      <p:sp>
        <p:nvSpPr>
          <p:cNvPr id="16" name="Rectángulo 15">
            <a:extLst>
              <a:ext uri="{FF2B5EF4-FFF2-40B4-BE49-F238E27FC236}">
                <a16:creationId xmlns:a16="http://schemas.microsoft.com/office/drawing/2014/main" id="{4EBD8A27-E146-5F40-B1C4-22330D51A9E7}"/>
              </a:ext>
            </a:extLst>
          </p:cNvPr>
          <p:cNvSpPr/>
          <p:nvPr/>
        </p:nvSpPr>
        <p:spPr>
          <a:xfrm>
            <a:off x="1509679" y="866582"/>
            <a:ext cx="8557774" cy="78050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busca la gestión social</a:t>
            </a:r>
          </a:p>
        </p:txBody>
      </p:sp>
      <p:sp>
        <p:nvSpPr>
          <p:cNvPr id="17" name="Rectángulo 16">
            <a:extLst>
              <a:ext uri="{FF2B5EF4-FFF2-40B4-BE49-F238E27FC236}">
                <a16:creationId xmlns:a16="http://schemas.microsoft.com/office/drawing/2014/main" id="{991B8750-F8F9-BF4E-8AA6-F965323D10FE}"/>
              </a:ext>
            </a:extLst>
          </p:cNvPr>
          <p:cNvSpPr/>
          <p:nvPr/>
        </p:nvSpPr>
        <p:spPr>
          <a:xfrm>
            <a:off x="1799181" y="1647087"/>
            <a:ext cx="7064161" cy="707886"/>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en los proyectos de agua potable y saneamiento en zonas rurales?</a:t>
            </a:r>
          </a:p>
        </p:txBody>
      </p:sp>
      <p:sp>
        <p:nvSpPr>
          <p:cNvPr id="18" name="CuadroTexto 17">
            <a:extLst>
              <a:ext uri="{FF2B5EF4-FFF2-40B4-BE49-F238E27FC236}">
                <a16:creationId xmlns:a16="http://schemas.microsoft.com/office/drawing/2014/main" id="{E7176205-6638-584D-B2CD-F08599576264}"/>
              </a:ext>
            </a:extLst>
          </p:cNvPr>
          <p:cNvSpPr txBox="1"/>
          <p:nvPr/>
        </p:nvSpPr>
        <p:spPr>
          <a:xfrm>
            <a:off x="1592089" y="2513186"/>
            <a:ext cx="8557774" cy="584775"/>
          </a:xfrm>
          <a:prstGeom prst="rect">
            <a:avLst/>
          </a:prstGeom>
          <a:noFill/>
        </p:spPr>
        <p:txBody>
          <a:bodyPr wrap="square" rtlCol="0">
            <a:spAutoFit/>
          </a:bodyPr>
          <a:lstStyle/>
          <a:p>
            <a:pPr algn="just">
              <a:buClr>
                <a:srgbClr val="BF124E"/>
              </a:buClr>
            </a:pPr>
            <a:r>
              <a:rPr lang="es-CO" sz="1600" dirty="0">
                <a:solidFill>
                  <a:srgbClr val="004A84"/>
                </a:solidFill>
                <a:latin typeface="Arial" panose="020B0604020202020204" pitchFamily="34" charset="0"/>
                <a:cs typeface="Arial" panose="020B0604020202020204" pitchFamily="34" charset="0"/>
              </a:rPr>
              <a:t>La gestión social genera sentido de apropiación y desarrollo de capacidades para la gestión de los servicios, en el nivel familiar y comunitario, y puede orientarse de la siguiente manera: </a:t>
            </a:r>
          </a:p>
        </p:txBody>
      </p:sp>
      <p:sp>
        <p:nvSpPr>
          <p:cNvPr id="19" name="Rectángulo 18">
            <a:extLst>
              <a:ext uri="{FF2B5EF4-FFF2-40B4-BE49-F238E27FC236}">
                <a16:creationId xmlns:a16="http://schemas.microsoft.com/office/drawing/2014/main" id="{B19BA601-8AC1-F948-B7FA-052DA2AEDF5A}"/>
              </a:ext>
            </a:extLst>
          </p:cNvPr>
          <p:cNvSpPr/>
          <p:nvPr/>
        </p:nvSpPr>
        <p:spPr>
          <a:xfrm>
            <a:off x="1212383" y="3400560"/>
            <a:ext cx="4643369" cy="2308324"/>
          </a:xfrm>
          <a:prstGeom prst="rect">
            <a:avLst/>
          </a:prstGeom>
        </p:spPr>
        <p:txBody>
          <a:bodyPr wrap="square">
            <a:spAutoFit/>
          </a:bodyPr>
          <a:lstStyle/>
          <a:p>
            <a:pPr marL="342900" indent="-342900" algn="just">
              <a:buClr>
                <a:srgbClr val="BF124E"/>
              </a:buClr>
              <a:buFont typeface="+mj-lt"/>
              <a:buAutoNum type="alphaLcPeriod"/>
            </a:pPr>
            <a:r>
              <a:rPr lang="es-CO" sz="1600" dirty="0">
                <a:solidFill>
                  <a:srgbClr val="004A84"/>
                </a:solidFill>
                <a:latin typeface="Arial" panose="020B0604020202020204" pitchFamily="34" charset="0"/>
                <a:cs typeface="Arial" panose="020B0604020202020204" pitchFamily="34" charset="0"/>
              </a:rPr>
              <a:t>Gestión social para la promoción de los servicios públicos de acueducto, alcantarillado o aseo, para que la población rural conozca sobre esta prestación, exija sus derechos y cumpla con sus deberes como usuario o suscriptor, realice el pago de los servicios a su cargo, y contribuya a la sostenibilidad del servicio y el buen uso y cuidado del sistema. </a:t>
            </a:r>
          </a:p>
        </p:txBody>
      </p:sp>
      <p:sp>
        <p:nvSpPr>
          <p:cNvPr id="20" name="Rectángulo 19">
            <a:extLst>
              <a:ext uri="{FF2B5EF4-FFF2-40B4-BE49-F238E27FC236}">
                <a16:creationId xmlns:a16="http://schemas.microsoft.com/office/drawing/2014/main" id="{C8EC70D1-9B81-7C41-8D67-FD904F7CD3F9}"/>
              </a:ext>
            </a:extLst>
          </p:cNvPr>
          <p:cNvSpPr/>
          <p:nvPr/>
        </p:nvSpPr>
        <p:spPr>
          <a:xfrm>
            <a:off x="6410973" y="3659360"/>
            <a:ext cx="4558777" cy="1815882"/>
          </a:xfrm>
          <a:prstGeom prst="rect">
            <a:avLst/>
          </a:prstGeom>
        </p:spPr>
        <p:txBody>
          <a:bodyPr wrap="square">
            <a:spAutoFit/>
          </a:bodyPr>
          <a:lstStyle/>
          <a:p>
            <a:pPr marL="342900" indent="-342900" algn="just">
              <a:buClr>
                <a:srgbClr val="BF124E"/>
              </a:buClr>
              <a:buFont typeface="+mj-lt"/>
              <a:buAutoNum type="alphaLcPeriod" startAt="2"/>
            </a:pPr>
            <a:r>
              <a:rPr lang="es-CO" sz="1600" dirty="0">
                <a:solidFill>
                  <a:srgbClr val="004A84"/>
                </a:solidFill>
                <a:latin typeface="Arial" panose="020B0604020202020204" pitchFamily="34" charset="0"/>
                <a:cs typeface="Arial" panose="020B0604020202020204" pitchFamily="34" charset="0"/>
              </a:rPr>
              <a:t>Gestión social para la promoción del agua apta para consumo humano y el empleo de métodos adecuados de saneamiento básico, y a las buenas prácticas de higiene, por parte de la población que habita en zonas rurales y que se aprovisiona o abastece con soluciones alternativas.</a:t>
            </a:r>
          </a:p>
        </p:txBody>
      </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71" y="5511733"/>
            <a:ext cx="5070664" cy="1333793"/>
          </a:xfrm>
          <a:prstGeom prst="rect">
            <a:avLst/>
          </a:prstGeom>
        </p:spPr>
      </p:pic>
    </p:spTree>
    <p:extLst>
      <p:ext uri="{BB962C8B-B14F-4D97-AF65-F5344CB8AC3E}">
        <p14:creationId xmlns:p14="http://schemas.microsoft.com/office/powerpoint/2010/main" val="62548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0777113-3BA5-B248-B808-3772D9902875}"/>
              </a:ext>
            </a:extLst>
          </p:cNvPr>
          <p:cNvSpPr txBox="1"/>
          <p:nvPr/>
        </p:nvSpPr>
        <p:spPr>
          <a:xfrm>
            <a:off x="9431676" y="233884"/>
            <a:ext cx="247819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5</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6" name="CuadroTexto 15">
            <a:extLst>
              <a:ext uri="{FF2B5EF4-FFF2-40B4-BE49-F238E27FC236}">
                <a16:creationId xmlns:a16="http://schemas.microsoft.com/office/drawing/2014/main" id="{0F68CCA4-C92F-0647-AD3D-838D2183D878}"/>
              </a:ext>
            </a:extLst>
          </p:cNvPr>
          <p:cNvSpPr txBox="1"/>
          <p:nvPr/>
        </p:nvSpPr>
        <p:spPr>
          <a:xfrm>
            <a:off x="2556891" y="795509"/>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2.</a:t>
            </a:r>
          </a:p>
        </p:txBody>
      </p:sp>
      <p:sp>
        <p:nvSpPr>
          <p:cNvPr id="17" name="Rectángulo 16">
            <a:extLst>
              <a:ext uri="{FF2B5EF4-FFF2-40B4-BE49-F238E27FC236}">
                <a16:creationId xmlns:a16="http://schemas.microsoft.com/office/drawing/2014/main" id="{E9804F8C-5229-654E-8E8D-C04F680ECDCA}"/>
              </a:ext>
            </a:extLst>
          </p:cNvPr>
          <p:cNvSpPr/>
          <p:nvPr/>
        </p:nvSpPr>
        <p:spPr>
          <a:xfrm>
            <a:off x="4041324" y="1312167"/>
            <a:ext cx="817519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000" b="1" dirty="0">
                <a:latin typeface="Arial" panose="020B0604020202020204" pitchFamily="34" charset="0"/>
                <a:cs typeface="Arial" panose="020B0604020202020204" pitchFamily="34" charset="0"/>
              </a:rPr>
              <a:t>¿Qué actividades se pueden realizar</a:t>
            </a:r>
          </a:p>
        </p:txBody>
      </p:sp>
      <p:sp>
        <p:nvSpPr>
          <p:cNvPr id="18" name="Rectángulo 17">
            <a:extLst>
              <a:ext uri="{FF2B5EF4-FFF2-40B4-BE49-F238E27FC236}">
                <a16:creationId xmlns:a16="http://schemas.microsoft.com/office/drawing/2014/main" id="{F08FF381-7C4D-5143-86C9-56A066005A75}"/>
              </a:ext>
            </a:extLst>
          </p:cNvPr>
          <p:cNvSpPr/>
          <p:nvPr/>
        </p:nvSpPr>
        <p:spPr>
          <a:xfrm>
            <a:off x="4323130" y="1879094"/>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para promover la gestión social?</a:t>
            </a:r>
          </a:p>
        </p:txBody>
      </p:sp>
      <p:sp>
        <p:nvSpPr>
          <p:cNvPr id="19" name="CuadroTexto 18">
            <a:extLst>
              <a:ext uri="{FF2B5EF4-FFF2-40B4-BE49-F238E27FC236}">
                <a16:creationId xmlns:a16="http://schemas.microsoft.com/office/drawing/2014/main" id="{DEAF9187-9F79-7C4F-AD9A-41B79F727B36}"/>
              </a:ext>
            </a:extLst>
          </p:cNvPr>
          <p:cNvSpPr txBox="1"/>
          <p:nvPr/>
        </p:nvSpPr>
        <p:spPr>
          <a:xfrm>
            <a:off x="4041324" y="3385127"/>
            <a:ext cx="6674031" cy="1400383"/>
          </a:xfrm>
          <a:prstGeom prst="rect">
            <a:avLst/>
          </a:prstGeom>
          <a:noFill/>
        </p:spPr>
        <p:txBody>
          <a:bodyPr wrap="square" rtlCol="0">
            <a:spAutoFit/>
          </a:bodyPr>
          <a:lstStyle/>
          <a:p>
            <a:pPr algn="just"/>
            <a:r>
              <a:rPr lang="es-CO" sz="1700" dirty="0">
                <a:solidFill>
                  <a:srgbClr val="004A84"/>
                </a:solidFill>
                <a:latin typeface="Arial" panose="020B0604020202020204" pitchFamily="34" charset="0"/>
                <a:cs typeface="Arial" panose="020B0604020202020204" pitchFamily="34" charset="0"/>
              </a:rPr>
              <a:t>Existen numerosos mecanismos, pero se recomienda emplear aquellos que respondan al contexto socio-cultural de la población rural de cada localidad, empleando el lenguaje y los medios más adecuados para difundir los mensajes, y teniendo en cuenta las condiciones particulares de los entornos y la vida del campo.</a:t>
            </a:r>
          </a:p>
        </p:txBody>
      </p:sp>
      <p:pic>
        <p:nvPicPr>
          <p:cNvPr id="21" name="Imagen 20">
            <a:extLst>
              <a:ext uri="{FF2B5EF4-FFF2-40B4-BE49-F238E27FC236}">
                <a16:creationId xmlns:a16="http://schemas.microsoft.com/office/drawing/2014/main" id="{54AB7485-EFF2-0D40-A24E-13CD91DFF031}"/>
              </a:ext>
            </a:extLst>
          </p:cNvPr>
          <p:cNvPicPr>
            <a:picLocks noChangeAspect="1"/>
          </p:cNvPicPr>
          <p:nvPr/>
        </p:nvPicPr>
        <p:blipFill>
          <a:blip r:embed="rId2"/>
          <a:stretch>
            <a:fillRect/>
          </a:stretch>
        </p:blipFill>
        <p:spPr>
          <a:xfrm flipH="1">
            <a:off x="141760" y="242053"/>
            <a:ext cx="2186079" cy="685800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96016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0777113-3BA5-B248-B808-3772D9902875}"/>
              </a:ext>
            </a:extLst>
          </p:cNvPr>
          <p:cNvSpPr txBox="1"/>
          <p:nvPr/>
        </p:nvSpPr>
        <p:spPr>
          <a:xfrm>
            <a:off x="9462499" y="233884"/>
            <a:ext cx="2447369"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6</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0" name="Elipse 9">
            <a:extLst>
              <a:ext uri="{FF2B5EF4-FFF2-40B4-BE49-F238E27FC236}">
                <a16:creationId xmlns:a16="http://schemas.microsoft.com/office/drawing/2014/main" id="{F581C65E-B8FF-D843-BEBA-9B183692F5E6}"/>
              </a:ext>
            </a:extLst>
          </p:cNvPr>
          <p:cNvSpPr/>
          <p:nvPr/>
        </p:nvSpPr>
        <p:spPr>
          <a:xfrm>
            <a:off x="347957" y="1747880"/>
            <a:ext cx="4580092" cy="4580092"/>
          </a:xfrm>
          <a:prstGeom prst="ellipse">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0B85C82A-0E3E-4741-A228-10638F94D7E4}"/>
              </a:ext>
            </a:extLst>
          </p:cNvPr>
          <p:cNvSpPr txBox="1"/>
          <p:nvPr/>
        </p:nvSpPr>
        <p:spPr>
          <a:xfrm>
            <a:off x="5828106" y="996985"/>
            <a:ext cx="5944793" cy="5047536"/>
          </a:xfrm>
          <a:prstGeom prst="rect">
            <a:avLst/>
          </a:prstGeom>
          <a:noFill/>
        </p:spPr>
        <p:txBody>
          <a:bodyPr wrap="square" rtlCol="0">
            <a:spAutoFit/>
          </a:bodyPr>
          <a:lstStyle/>
          <a:p>
            <a:pPr algn="just"/>
            <a:r>
              <a:rPr lang="es-CO" sz="1400" dirty="0">
                <a:solidFill>
                  <a:srgbClr val="004A84"/>
                </a:solidFill>
                <a:latin typeface="Arial" panose="020B0604020202020204" pitchFamily="34" charset="0"/>
                <a:cs typeface="Arial" panose="020B0604020202020204" pitchFamily="34" charset="0"/>
              </a:rPr>
              <a:t>Para cumplir este objetivo a continuación se presentan de manera general algunas acciones: </a:t>
            </a:r>
          </a:p>
          <a:p>
            <a:pPr algn="just"/>
            <a:endParaRPr lang="es-CO" sz="1400" dirty="0">
              <a:solidFill>
                <a:srgbClr val="BF124E"/>
              </a:solidFill>
              <a:latin typeface="Arial" panose="020B0604020202020204" pitchFamily="34" charset="0"/>
              <a:cs typeface="Arial" panose="020B0604020202020204" pitchFamily="34" charset="0"/>
            </a:endParaRPr>
          </a:p>
          <a:p>
            <a:pPr marL="228600" indent="-228600" algn="just">
              <a:buFont typeface="+mj-lt"/>
              <a:buAutoNum type="alphaLcPeriod"/>
            </a:pPr>
            <a:r>
              <a:rPr lang="es-CO" sz="1400" dirty="0">
                <a:solidFill>
                  <a:srgbClr val="BF124E"/>
                </a:solidFill>
                <a:latin typeface="Arial" panose="020B0604020202020204" pitchFamily="34" charset="0"/>
                <a:cs typeface="Arial" panose="020B0604020202020204" pitchFamily="34" charset="0"/>
              </a:rPr>
              <a:t>Promoción de la salud y prevención de la enfermedad </a:t>
            </a:r>
            <a:r>
              <a:rPr lang="es-CO" sz="1400" dirty="0">
                <a:solidFill>
                  <a:srgbClr val="004A84"/>
                </a:solidFill>
                <a:latin typeface="Arial" panose="020B0604020202020204" pitchFamily="34" charset="0"/>
                <a:cs typeface="Arial" panose="020B0604020202020204" pitchFamily="34" charset="0"/>
              </a:rPr>
              <a:t>en los entornos en los que transcurre la vida de la población rural, y especialmente en los centros educativos, centros de salud y otros centros de reunión, para reducir riesgos a la población por deficiencias en la calidad del agua o en el saneamiento básico. </a:t>
            </a:r>
          </a:p>
          <a:p>
            <a:pPr marL="228600" indent="-228600" algn="just">
              <a:buFont typeface="+mj-lt"/>
              <a:buAutoNum type="alphaLcPeriod"/>
            </a:pPr>
            <a:endParaRPr lang="es-CO" sz="1400" dirty="0">
              <a:solidFill>
                <a:srgbClr val="3E5D99"/>
              </a:solidFill>
              <a:latin typeface="Arial" panose="020B0604020202020204" pitchFamily="34" charset="0"/>
              <a:cs typeface="Arial" panose="020B0604020202020204" pitchFamily="34" charset="0"/>
            </a:endParaRPr>
          </a:p>
          <a:p>
            <a:pPr marL="228600" indent="-228600" algn="just">
              <a:buFont typeface="+mj-lt"/>
              <a:buAutoNum type="alphaLcPeriod"/>
            </a:pPr>
            <a:r>
              <a:rPr lang="es-CO" sz="1400" dirty="0">
                <a:solidFill>
                  <a:srgbClr val="BF124E"/>
                </a:solidFill>
                <a:latin typeface="Arial" panose="020B0604020202020204" pitchFamily="34" charset="0"/>
                <a:cs typeface="Arial" panose="020B0604020202020204" pitchFamily="34" charset="0"/>
              </a:rPr>
              <a:t>Acompañamiento a las comunidades para promover buenas prácticas higiene</a:t>
            </a:r>
            <a:r>
              <a:rPr lang="es-CO" sz="1400" dirty="0">
                <a:solidFill>
                  <a:srgbClr val="004A84"/>
                </a:solidFill>
                <a:latin typeface="Arial" panose="020B0604020202020204" pitchFamily="34" charset="0"/>
                <a:cs typeface="Arial" panose="020B0604020202020204" pitchFamily="34" charset="0"/>
              </a:rPr>
              <a:t>, uso y cuidado del agua para consumo humano y doméstico, con énfasis en el lavado de manos y evitar la defecación a campo abierto. </a:t>
            </a:r>
          </a:p>
          <a:p>
            <a:pPr algn="just"/>
            <a:endParaRPr lang="es-CO" sz="1400" dirty="0">
              <a:solidFill>
                <a:srgbClr val="BF124E"/>
              </a:solidFill>
              <a:latin typeface="Arial" panose="020B0604020202020204" pitchFamily="34" charset="0"/>
              <a:cs typeface="Arial" panose="020B0604020202020204" pitchFamily="34" charset="0"/>
            </a:endParaRPr>
          </a:p>
          <a:p>
            <a:pPr algn="just"/>
            <a:r>
              <a:rPr lang="es-CO" sz="1400" dirty="0">
                <a:solidFill>
                  <a:srgbClr val="BF124E"/>
                </a:solidFill>
                <a:latin typeface="Arial" panose="020B0604020202020204" pitchFamily="34" charset="0"/>
                <a:cs typeface="Arial" panose="020B0604020202020204" pitchFamily="34" charset="0"/>
              </a:rPr>
              <a:t>c. Promoción del cuidado de las fuentes abastecedoras, </a:t>
            </a:r>
            <a:r>
              <a:rPr lang="es-CO" sz="1400" dirty="0">
                <a:solidFill>
                  <a:srgbClr val="004A84"/>
                </a:solidFill>
                <a:latin typeface="Arial" panose="020B0604020202020204" pitchFamily="34" charset="0"/>
                <a:cs typeface="Arial" panose="020B0604020202020204" pitchFamily="34" charset="0"/>
              </a:rPr>
              <a:t>de la infraestructura de servicios, del ahorro y uso eficiente del agua y de las prácticas para evitar la contaminación del agua y del suelo. </a:t>
            </a:r>
          </a:p>
          <a:p>
            <a:pPr marL="228600" indent="-228600" algn="just">
              <a:buFont typeface="+mj-lt"/>
              <a:buAutoNum type="alphaLcPeriod" startAt="4"/>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Font typeface="+mj-lt"/>
              <a:buAutoNum type="alphaLcPeriod" startAt="4"/>
            </a:pPr>
            <a:r>
              <a:rPr lang="es-CO" sz="1400" dirty="0">
                <a:solidFill>
                  <a:srgbClr val="BF124E"/>
                </a:solidFill>
                <a:latin typeface="Arial" panose="020B0604020202020204" pitchFamily="34" charset="0"/>
                <a:cs typeface="Arial" panose="020B0604020202020204" pitchFamily="34" charset="0"/>
              </a:rPr>
              <a:t>Promoción de la responsabilidad de los usuarios y de las familias con:  </a:t>
            </a:r>
            <a:r>
              <a:rPr lang="es-CO" sz="1400" dirty="0">
                <a:solidFill>
                  <a:srgbClr val="004A84"/>
                </a:solidFill>
                <a:latin typeface="Arial" panose="020B0604020202020204" pitchFamily="34" charset="0"/>
                <a:cs typeface="Arial" panose="020B0604020202020204" pitchFamily="34" charset="0"/>
              </a:rPr>
              <a:t>la conexión legal al servicio, el pago de las tarifas de los servicios; o de los aportes o cuotas fijados en la administración de soluciones alternativas. </a:t>
            </a:r>
          </a:p>
          <a:p>
            <a:pPr marL="228600" indent="-228600" algn="just">
              <a:buFont typeface="+mj-lt"/>
              <a:buAutoNum type="alphaLcPeriod" startAt="4"/>
            </a:pPr>
            <a:endParaRPr lang="es-CO" sz="1400" dirty="0">
              <a:solidFill>
                <a:srgbClr val="3E5D99"/>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7D6BD0CC-8B41-F548-AF51-7B22838EC12F}"/>
              </a:ext>
            </a:extLst>
          </p:cNvPr>
          <p:cNvPicPr>
            <a:picLocks noChangeAspect="1"/>
          </p:cNvPicPr>
          <p:nvPr/>
        </p:nvPicPr>
        <p:blipFill rotWithShape="1">
          <a:blip r:embed="rId2"/>
          <a:srcRect r="10021" b="47072"/>
          <a:stretch/>
        </p:blipFill>
        <p:spPr>
          <a:xfrm>
            <a:off x="-1033940" y="583055"/>
            <a:ext cx="6862046" cy="627722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365886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20777113-3BA5-B248-B808-3772D9902875}"/>
              </a:ext>
            </a:extLst>
          </p:cNvPr>
          <p:cNvSpPr txBox="1"/>
          <p:nvPr/>
        </p:nvSpPr>
        <p:spPr>
          <a:xfrm>
            <a:off x="9246742" y="233884"/>
            <a:ext cx="2663126"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Comunidad    |    </a:t>
            </a:r>
            <a:r>
              <a:rPr lang="es-CO" sz="1500" b="1" dirty="0">
                <a:solidFill>
                  <a:srgbClr val="3366CC"/>
                </a:solidFill>
                <a:latin typeface="Arial" panose="020B0604020202020204" pitchFamily="34" charset="0"/>
                <a:cs typeface="Arial" panose="020B0604020202020204" pitchFamily="34" charset="0"/>
              </a:rPr>
              <a:t>7</a:t>
            </a:r>
          </a:p>
        </p:txBody>
      </p:sp>
      <p:sp>
        <p:nvSpPr>
          <p:cNvPr id="9" name="Rectángulo 8"/>
          <p:cNvSpPr/>
          <p:nvPr/>
        </p:nvSpPr>
        <p:spPr>
          <a:xfrm>
            <a:off x="0" y="242053"/>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Gestión social</a:t>
            </a:r>
          </a:p>
        </p:txBody>
      </p:sp>
      <p:sp>
        <p:nvSpPr>
          <p:cNvPr id="11" name="CuadroTexto 10">
            <a:extLst>
              <a:ext uri="{FF2B5EF4-FFF2-40B4-BE49-F238E27FC236}">
                <a16:creationId xmlns:a16="http://schemas.microsoft.com/office/drawing/2014/main" id="{0B85C82A-0E3E-4741-A228-10638F94D7E4}"/>
              </a:ext>
            </a:extLst>
          </p:cNvPr>
          <p:cNvSpPr txBox="1"/>
          <p:nvPr/>
        </p:nvSpPr>
        <p:spPr>
          <a:xfrm>
            <a:off x="5581922" y="726521"/>
            <a:ext cx="5881942" cy="5047536"/>
          </a:xfrm>
          <a:prstGeom prst="rect">
            <a:avLst/>
          </a:prstGeom>
          <a:noFill/>
        </p:spPr>
        <p:txBody>
          <a:bodyPr wrap="square" rtlCol="0">
            <a:spAutoFit/>
          </a:bodyPr>
          <a:lstStyle/>
          <a:p>
            <a:pPr algn="just"/>
            <a:endParaRPr lang="es-CO" sz="1400" dirty="0">
              <a:solidFill>
                <a:srgbClr val="3E5D99"/>
              </a:solidFill>
              <a:latin typeface="Arial" panose="020B0604020202020204" pitchFamily="34" charset="0"/>
              <a:cs typeface="Arial" panose="020B0604020202020204" pitchFamily="34" charset="0"/>
            </a:endParaRPr>
          </a:p>
          <a:p>
            <a:pPr algn="just"/>
            <a:r>
              <a:rPr lang="es-CO" sz="1400" dirty="0">
                <a:solidFill>
                  <a:srgbClr val="BF124E"/>
                </a:solidFill>
                <a:latin typeface="Arial" panose="020B0604020202020204" pitchFamily="34" charset="0"/>
                <a:cs typeface="Arial" panose="020B0604020202020204" pitchFamily="34" charset="0"/>
              </a:rPr>
              <a:t>e. Existen orientaciones para las iniciativas de buenas prácticas y hábitos saludables</a:t>
            </a:r>
            <a:r>
              <a:rPr lang="es-CO" sz="1400" dirty="0">
                <a:solidFill>
                  <a:srgbClr val="004A84"/>
                </a:solidFill>
                <a:latin typeface="Arial" panose="020B0604020202020204" pitchFamily="34" charset="0"/>
                <a:cs typeface="Arial" panose="020B0604020202020204" pitchFamily="34" charset="0"/>
              </a:rPr>
              <a:t>, que estarán disponibles en plataformas de acceso abierto, y en los canales oficiales de las entidades públicas para su libre acceso y difusión. Se destacan las siguientes: </a:t>
            </a:r>
          </a:p>
          <a:p>
            <a:pPr algn="just"/>
            <a:endParaRPr lang="es-CO" sz="1400" dirty="0">
              <a:solidFill>
                <a:srgbClr val="004A84"/>
              </a:solidFill>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CO" sz="1400" dirty="0">
                <a:solidFill>
                  <a:srgbClr val="BF124E"/>
                </a:solidFill>
                <a:latin typeface="Arial" panose="020B0604020202020204" pitchFamily="34" charset="0"/>
                <a:cs typeface="Arial" panose="020B0604020202020204" pitchFamily="34" charset="0"/>
              </a:rPr>
              <a:t>“Estrategia de Entornos Saludables” </a:t>
            </a:r>
            <a:r>
              <a:rPr lang="es-CO" sz="1400" dirty="0">
                <a:solidFill>
                  <a:srgbClr val="004A84"/>
                </a:solidFill>
                <a:latin typeface="Arial" panose="020B0604020202020204" pitchFamily="34" charset="0"/>
                <a:cs typeface="Arial" panose="020B0604020202020204" pitchFamily="34" charset="0"/>
              </a:rPr>
              <a:t>del Ministerio de Salud y Protección Social, que ofrece lineamientos relacionados con los enfoques para la construcción de entornos saludables y con las estrategias a implementar, entre ellas, las relacionadas con agua y saneamiento básico.</a:t>
            </a:r>
          </a:p>
          <a:p>
            <a:pPr lvl="1" algn="just"/>
            <a:endParaRPr lang="es-CO" sz="1400" dirty="0">
              <a:solidFill>
                <a:srgbClr val="3E5D99"/>
              </a:solidFill>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CO" sz="1400" dirty="0">
                <a:solidFill>
                  <a:srgbClr val="BF124E"/>
                </a:solidFill>
                <a:latin typeface="Arial" panose="020B0604020202020204" pitchFamily="34" charset="0"/>
                <a:cs typeface="Arial" panose="020B0604020202020204" pitchFamily="34" charset="0"/>
              </a:rPr>
              <a:t>“Programa Cultura del Agua” y “Programa Ahorro y Uso Eficiente del Agua” </a:t>
            </a:r>
            <a:r>
              <a:rPr lang="es-CO" sz="1400" dirty="0">
                <a:solidFill>
                  <a:srgbClr val="004A84"/>
                </a:solidFill>
                <a:latin typeface="Arial" panose="020B0604020202020204" pitchFamily="34" charset="0"/>
                <a:cs typeface="Arial" panose="020B0604020202020204" pitchFamily="34" charset="0"/>
              </a:rPr>
              <a:t>del Ministerio de Vivienda, Ciudad y Territorio, es un programa de tipo educativo orientado a lograr que los usuarios:</a:t>
            </a:r>
          </a:p>
          <a:p>
            <a:pPr marL="628650" lvl="1" indent="-171450" algn="just">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Adquieran una comprensión del ciclo integral del agua.</a:t>
            </a:r>
          </a:p>
          <a:p>
            <a:pPr marL="628650" lvl="1" indent="-171450" algn="just">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Se comprometan con el cuidado y protección del recurso tanto en su estado natural como en su condición de servicio público.</a:t>
            </a:r>
          </a:p>
          <a:p>
            <a:pPr marL="628650" lvl="1" indent="-171450" algn="just">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Cuiden de los sistemas de alcantarillado y aseo.</a:t>
            </a:r>
          </a:p>
          <a:p>
            <a:pPr marL="628650" lvl="1" indent="-171450" algn="just">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Promuevan una cultura de legalidad en la conexión, de la importancia del pago de los servicios y del control a la gestión de los prestadores.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
        <p:nvSpPr>
          <p:cNvPr id="8" name="Elipse 7">
            <a:extLst>
              <a:ext uri="{FF2B5EF4-FFF2-40B4-BE49-F238E27FC236}">
                <a16:creationId xmlns:a16="http://schemas.microsoft.com/office/drawing/2014/main" id="{F581C65E-B8FF-D843-BEBA-9B183692F5E6}"/>
              </a:ext>
            </a:extLst>
          </p:cNvPr>
          <p:cNvSpPr/>
          <p:nvPr/>
        </p:nvSpPr>
        <p:spPr>
          <a:xfrm>
            <a:off x="347957" y="1747880"/>
            <a:ext cx="4580092" cy="4580092"/>
          </a:xfrm>
          <a:prstGeom prst="ellipse">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Imagen 12">
            <a:extLst>
              <a:ext uri="{FF2B5EF4-FFF2-40B4-BE49-F238E27FC236}">
                <a16:creationId xmlns:a16="http://schemas.microsoft.com/office/drawing/2014/main" id="{7D6BD0CC-8B41-F548-AF51-7B22838EC12F}"/>
              </a:ext>
            </a:extLst>
          </p:cNvPr>
          <p:cNvPicPr>
            <a:picLocks noChangeAspect="1"/>
          </p:cNvPicPr>
          <p:nvPr/>
        </p:nvPicPr>
        <p:blipFill rotWithShape="1">
          <a:blip r:embed="rId3"/>
          <a:srcRect r="10021" b="47072"/>
          <a:stretch/>
        </p:blipFill>
        <p:spPr>
          <a:xfrm>
            <a:off x="-1033940" y="583055"/>
            <a:ext cx="6862046" cy="6277223"/>
          </a:xfrm>
          <a:prstGeom prst="rect">
            <a:avLst/>
          </a:prstGeom>
        </p:spPr>
      </p:pic>
    </p:spTree>
    <p:extLst>
      <p:ext uri="{BB962C8B-B14F-4D97-AF65-F5344CB8AC3E}">
        <p14:creationId xmlns:p14="http://schemas.microsoft.com/office/powerpoint/2010/main" val="449641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1483</Words>
  <Application>Microsoft Macintosh PowerPoint</Application>
  <PresentationFormat>Panorámica</PresentationFormat>
  <Paragraphs>113</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carreño</dc:creator>
  <cp:lastModifiedBy>sergio carreño</cp:lastModifiedBy>
  <cp:revision>66</cp:revision>
  <dcterms:created xsi:type="dcterms:W3CDTF">2021-03-29T03:32:09Z</dcterms:created>
  <dcterms:modified xsi:type="dcterms:W3CDTF">2021-10-20T15:14:00Z</dcterms:modified>
</cp:coreProperties>
</file>