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7" r:id="rId3"/>
    <p:sldId id="262" r:id="rId4"/>
    <p:sldId id="268" r:id="rId5"/>
    <p:sldId id="269" r:id="rId6"/>
    <p:sldId id="270" r:id="rId7"/>
    <p:sldId id="271" r:id="rId8"/>
    <p:sldId id="272" r:id="rId9"/>
    <p:sldId id="273" r:id="rId10"/>
    <p:sldId id="274" r:id="rId11"/>
    <p:sldId id="275" r:id="rId12"/>
    <p:sldId id="276" r:id="rId13"/>
    <p:sldId id="277" r:id="rId14"/>
    <p:sldId id="278" r:id="rId15"/>
    <p:sldId id="267" r:id="rId1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A8CB"/>
    <a:srgbClr val="575756"/>
    <a:srgbClr val="D8723E"/>
    <a:srgbClr val="93BB54"/>
    <a:srgbClr val="C49E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DE8F55E-3564-59E0-6AB4-0A68F59932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F2C491CA-AD82-21DA-B6AF-104C3C6492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65CE21-4FFD-43E4-9BE1-44B69E389DE4}" type="datetimeFigureOut">
              <a:rPr lang="es-CO" smtClean="0"/>
              <a:t>26/11/2024</a:t>
            </a:fld>
            <a:endParaRPr lang="es-CO"/>
          </a:p>
        </p:txBody>
      </p:sp>
      <p:sp>
        <p:nvSpPr>
          <p:cNvPr id="4" name="Marcador de pie de página 3">
            <a:extLst>
              <a:ext uri="{FF2B5EF4-FFF2-40B4-BE49-F238E27FC236}">
                <a16:creationId xmlns:a16="http://schemas.microsoft.com/office/drawing/2014/main" id="{84018EA8-D50D-6048-06A1-98CC923A5F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9F885154-3EB1-CC47-4591-C970E8A909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5897CF-0428-44F3-9C91-0685A4FB6EB6}" type="slidenum">
              <a:rPr lang="es-CO" smtClean="0"/>
              <a:t>‹Nº›</a:t>
            </a:fld>
            <a:endParaRPr lang="es-CO"/>
          </a:p>
        </p:txBody>
      </p:sp>
    </p:spTree>
    <p:extLst>
      <p:ext uri="{BB962C8B-B14F-4D97-AF65-F5344CB8AC3E}">
        <p14:creationId xmlns:p14="http://schemas.microsoft.com/office/powerpoint/2010/main" val="8900616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53806064-D094-DA86-6C22-C9CFC529A6B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919213" y="2139928"/>
            <a:ext cx="2353571" cy="1783009"/>
          </a:xfrm>
          <a:prstGeom prst="rect">
            <a:avLst/>
          </a:prstGeom>
        </p:spPr>
      </p:pic>
    </p:spTree>
    <p:extLst>
      <p:ext uri="{BB962C8B-B14F-4D97-AF65-F5344CB8AC3E}">
        <p14:creationId xmlns:p14="http://schemas.microsoft.com/office/powerpoint/2010/main" val="10345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A0128F-3548-EBBF-BD29-1EB1D245720C}"/>
              </a:ext>
            </a:extLst>
          </p:cNvPr>
          <p:cNvSpPr>
            <a:spLocks noGrp="1"/>
          </p:cNvSpPr>
          <p:nvPr>
            <p:ph type="title"/>
          </p:nvPr>
        </p:nvSpPr>
        <p:spPr>
          <a:xfrm>
            <a:off x="838200" y="365125"/>
            <a:ext cx="10515600" cy="1325563"/>
          </a:xfrm>
          <a:prstGeom prst="rect">
            <a:avLst/>
          </a:prstGeom>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B611771-8F44-52FC-9741-53E17FE3733D}"/>
              </a:ext>
            </a:extLst>
          </p:cNvPr>
          <p:cNvSpPr>
            <a:spLocks noGrp="1"/>
          </p:cNvSpPr>
          <p:nvPr>
            <p:ph idx="1"/>
          </p:nvPr>
        </p:nvSpPr>
        <p:spPr>
          <a:xfrm>
            <a:off x="838200" y="1825625"/>
            <a:ext cx="10515600" cy="4351338"/>
          </a:xfrm>
          <a:prstGeom prst="rect">
            <a:avLst/>
          </a:prstGeo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A0D0EFA-890A-CDAE-F1B6-CDA7C84A4BFA}"/>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5" name="Marcador de pie de página 4">
            <a:extLst>
              <a:ext uri="{FF2B5EF4-FFF2-40B4-BE49-F238E27FC236}">
                <a16:creationId xmlns:a16="http://schemas.microsoft.com/office/drawing/2014/main" id="{9903C958-22C5-59D4-D584-C88407A5F5A3}"/>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0441F80-8960-189A-2E8E-15505E6A0F98}"/>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3B7A988F-BE0C-194C-759C-6D1475AB1ADE}"/>
              </a:ext>
            </a:extLst>
          </p:cNvPr>
          <p:cNvSpPr/>
          <p:nvPr userDrawn="1"/>
        </p:nvSpPr>
        <p:spPr>
          <a:xfrm>
            <a:off x="0" y="6721474"/>
            <a:ext cx="12192000" cy="136525"/>
          </a:xfrm>
          <a:prstGeom prst="rect">
            <a:avLst/>
          </a:prstGeom>
          <a:solidFill>
            <a:srgbClr val="3EA8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046970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1F210-8371-C703-B82E-47C593C78A20}"/>
              </a:ext>
            </a:extLst>
          </p:cNvPr>
          <p:cNvSpPr>
            <a:spLocks noGrp="1"/>
          </p:cNvSpPr>
          <p:nvPr>
            <p:ph type="title"/>
          </p:nvPr>
        </p:nvSpPr>
        <p:spPr>
          <a:xfrm>
            <a:off x="838200" y="365125"/>
            <a:ext cx="10515600" cy="1325563"/>
          </a:xfrm>
          <a:prstGeom prst="rect">
            <a:avLst/>
          </a:prstGeom>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B15A348-98B3-3879-5E17-CB0127E64850}"/>
              </a:ext>
            </a:extLst>
          </p:cNvPr>
          <p:cNvSpPr>
            <a:spLocks noGrp="1"/>
          </p:cNvSpPr>
          <p:nvPr>
            <p:ph sz="half" idx="1"/>
          </p:nvPr>
        </p:nvSpPr>
        <p:spPr>
          <a:xfrm>
            <a:off x="838200" y="1825625"/>
            <a:ext cx="5181600" cy="4351338"/>
          </a:xfrm>
          <a:prstGeom prst="rect">
            <a:avLst/>
          </a:prstGeo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88F33D3A-1132-9B1A-B962-CD60ABDB6F59}"/>
              </a:ext>
            </a:extLst>
          </p:cNvPr>
          <p:cNvSpPr>
            <a:spLocks noGrp="1"/>
          </p:cNvSpPr>
          <p:nvPr>
            <p:ph sz="half" idx="2"/>
          </p:nvPr>
        </p:nvSpPr>
        <p:spPr>
          <a:xfrm>
            <a:off x="6172200" y="1825625"/>
            <a:ext cx="5181600" cy="4351338"/>
          </a:xfrm>
          <a:prstGeom prst="rect">
            <a:avLst/>
          </a:prstGeo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1E0D49E-7178-69A3-8F58-4D4C48A6CEFA}"/>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6" name="Marcador de pie de página 5">
            <a:extLst>
              <a:ext uri="{FF2B5EF4-FFF2-40B4-BE49-F238E27FC236}">
                <a16:creationId xmlns:a16="http://schemas.microsoft.com/office/drawing/2014/main" id="{2F5CC090-A935-39EC-1352-2703D7774C23}"/>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7" name="Marcador de número de diapositiva 6">
            <a:extLst>
              <a:ext uri="{FF2B5EF4-FFF2-40B4-BE49-F238E27FC236}">
                <a16:creationId xmlns:a16="http://schemas.microsoft.com/office/drawing/2014/main" id="{F9F37035-180E-0152-1228-EECA44274B02}"/>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926693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AB338-F339-66BE-83C6-7A3F6FECC920}"/>
              </a:ext>
            </a:extLst>
          </p:cNvPr>
          <p:cNvSpPr>
            <a:spLocks noGrp="1"/>
          </p:cNvSpPr>
          <p:nvPr>
            <p:ph type="title"/>
          </p:nvPr>
        </p:nvSpPr>
        <p:spPr>
          <a:xfrm>
            <a:off x="839788" y="365125"/>
            <a:ext cx="10515600" cy="1325563"/>
          </a:xfrm>
          <a:prstGeom prst="rect">
            <a:avLst/>
          </a:prstGeom>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9935FC1-EFEA-9E70-C955-E0F46AFA9912}"/>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52A0A90-FD8F-D098-9E3C-8B3903C7EAD4}"/>
              </a:ext>
            </a:extLst>
          </p:cNvPr>
          <p:cNvSpPr>
            <a:spLocks noGrp="1"/>
          </p:cNvSpPr>
          <p:nvPr>
            <p:ph sz="half" idx="2"/>
          </p:nvPr>
        </p:nvSpPr>
        <p:spPr>
          <a:xfrm>
            <a:off x="839788" y="2505075"/>
            <a:ext cx="5157787" cy="3684588"/>
          </a:xfrm>
          <a:prstGeom prst="rect">
            <a:avLst/>
          </a:prstGeo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A0F47486-611C-6371-6BFF-C8AADB90A80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5A5BFE2-9B56-F9FE-1317-1698B3D8A8E5}"/>
              </a:ext>
            </a:extLst>
          </p:cNvPr>
          <p:cNvSpPr>
            <a:spLocks noGrp="1"/>
          </p:cNvSpPr>
          <p:nvPr>
            <p:ph sz="quarter" idx="4"/>
          </p:nvPr>
        </p:nvSpPr>
        <p:spPr>
          <a:xfrm>
            <a:off x="6172200" y="2505075"/>
            <a:ext cx="5183188" cy="3684588"/>
          </a:xfrm>
          <a:prstGeom prst="rect">
            <a:avLst/>
          </a:prstGeo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758251A3-C7BF-3DF9-1006-6349C94FA1F1}"/>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8" name="Marcador de pie de página 7">
            <a:extLst>
              <a:ext uri="{FF2B5EF4-FFF2-40B4-BE49-F238E27FC236}">
                <a16:creationId xmlns:a16="http://schemas.microsoft.com/office/drawing/2014/main" id="{644687DF-C287-0B90-0384-AC46566F9DE1}"/>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9" name="Marcador de número de diapositiva 8">
            <a:extLst>
              <a:ext uri="{FF2B5EF4-FFF2-40B4-BE49-F238E27FC236}">
                <a16:creationId xmlns:a16="http://schemas.microsoft.com/office/drawing/2014/main" id="{EB92D22D-0268-7F05-56E0-5963F89C291C}"/>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3257333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5FE461-F01D-222B-4C7C-57D2AA8652C0}"/>
              </a:ext>
            </a:extLst>
          </p:cNvPr>
          <p:cNvSpPr>
            <a:spLocks noGrp="1"/>
          </p:cNvSpPr>
          <p:nvPr>
            <p:ph type="title"/>
          </p:nvPr>
        </p:nvSpPr>
        <p:spPr>
          <a:xfrm>
            <a:off x="838200" y="365125"/>
            <a:ext cx="10515600" cy="1325563"/>
          </a:xfrm>
          <a:prstGeom prst="rect">
            <a:avLst/>
          </a:prstGeom>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5CFB908D-19D2-F83C-4039-D58C06ECA823}"/>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4" name="Marcador de pie de página 3">
            <a:extLst>
              <a:ext uri="{FF2B5EF4-FFF2-40B4-BE49-F238E27FC236}">
                <a16:creationId xmlns:a16="http://schemas.microsoft.com/office/drawing/2014/main" id="{877D68EF-BFF2-A72E-07EE-5E72D7A4740D}"/>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5" name="Marcador de número de diapositiva 4">
            <a:extLst>
              <a:ext uri="{FF2B5EF4-FFF2-40B4-BE49-F238E27FC236}">
                <a16:creationId xmlns:a16="http://schemas.microsoft.com/office/drawing/2014/main" id="{538FE25A-BF2A-CF99-7E87-C956434B72ED}"/>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1271424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B9DC9B7-1E4F-7D26-4BD7-745061F4E257}"/>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3" name="Marcador de pie de página 2">
            <a:extLst>
              <a:ext uri="{FF2B5EF4-FFF2-40B4-BE49-F238E27FC236}">
                <a16:creationId xmlns:a16="http://schemas.microsoft.com/office/drawing/2014/main" id="{9F5816B9-11D6-2A5A-0FD1-DB0FC94DB765}"/>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4" name="Marcador de número de diapositiva 3">
            <a:extLst>
              <a:ext uri="{FF2B5EF4-FFF2-40B4-BE49-F238E27FC236}">
                <a16:creationId xmlns:a16="http://schemas.microsoft.com/office/drawing/2014/main" id="{D3A788D0-F4D3-2B6C-9239-17F58235B626}"/>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1662749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911F9C-4982-DC10-47A7-6087D7976D8D}"/>
              </a:ext>
            </a:extLst>
          </p:cNvPr>
          <p:cNvSpPr>
            <a:spLocks noGrp="1"/>
          </p:cNvSpPr>
          <p:nvPr>
            <p:ph type="title"/>
          </p:nvPr>
        </p:nvSpPr>
        <p:spPr>
          <a:xfrm>
            <a:off x="839788" y="457200"/>
            <a:ext cx="3932237" cy="1600200"/>
          </a:xfrm>
          <a:prstGeom prst="rect">
            <a:avLst/>
          </a:prstGeom>
        </p:spPr>
        <p:txBody>
          <a:bodyPr anchor="b"/>
          <a:lstStyle>
            <a:lvl1pPr>
              <a:defRPr sz="3200">
                <a:latin typeface="Verdana" panose="020B0604030504040204" pitchFamily="34" charset="0"/>
              </a:defRPr>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A2D4D84-B18F-DC4C-91BD-C2D2452F670D}"/>
              </a:ext>
            </a:extLst>
          </p:cNvPr>
          <p:cNvSpPr>
            <a:spLocks noGrp="1"/>
          </p:cNvSpPr>
          <p:nvPr>
            <p:ph idx="1"/>
          </p:nvPr>
        </p:nvSpPr>
        <p:spPr>
          <a:xfrm>
            <a:off x="5183188" y="987425"/>
            <a:ext cx="6172200" cy="4873625"/>
          </a:xfrm>
          <a:prstGeom prst="rect">
            <a:avLst/>
          </a:prstGeom>
        </p:spPr>
        <p:txBody>
          <a:bodyPr/>
          <a:lstStyle>
            <a:lvl1pPr>
              <a:defRPr sz="3200">
                <a:latin typeface="Verdana" panose="020B0604030504040204" pitchFamily="34" charset="0"/>
              </a:defRPr>
            </a:lvl1pPr>
            <a:lvl2pPr>
              <a:defRPr sz="2800">
                <a:latin typeface="Verdana" panose="020B0604030504040204" pitchFamily="34" charset="0"/>
              </a:defRPr>
            </a:lvl2pPr>
            <a:lvl3pPr>
              <a:defRPr sz="2400">
                <a:latin typeface="Verdana" panose="020B0604030504040204" pitchFamily="34" charset="0"/>
              </a:defRPr>
            </a:lvl3pPr>
            <a:lvl4pPr>
              <a:defRPr sz="2000">
                <a:latin typeface="Verdana" panose="020B0604030504040204" pitchFamily="34" charset="0"/>
              </a:defRPr>
            </a:lvl4pPr>
            <a:lvl5pPr>
              <a:defRPr sz="2000">
                <a:latin typeface="Verdana" panose="020B0604030504040204" pitchFamily="34" charset="0"/>
              </a:defRPr>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F14A5BCA-21FB-4F80-5D90-71B92FADA72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C4DC66-6DB7-E14E-1352-1E2E2ED4EDE4}"/>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6" name="Marcador de pie de página 5">
            <a:extLst>
              <a:ext uri="{FF2B5EF4-FFF2-40B4-BE49-F238E27FC236}">
                <a16:creationId xmlns:a16="http://schemas.microsoft.com/office/drawing/2014/main" id="{15AEA652-EF40-005F-FF90-AD253E40DB70}"/>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7" name="Marcador de número de diapositiva 6">
            <a:extLst>
              <a:ext uri="{FF2B5EF4-FFF2-40B4-BE49-F238E27FC236}">
                <a16:creationId xmlns:a16="http://schemas.microsoft.com/office/drawing/2014/main" id="{9E9AB725-99AA-BB55-8E39-F039EB14A8E6}"/>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295096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65C95-5503-7D88-003E-0E2E5F911302}"/>
              </a:ext>
            </a:extLst>
          </p:cNvPr>
          <p:cNvSpPr>
            <a:spLocks noGrp="1"/>
          </p:cNvSpPr>
          <p:nvPr>
            <p:ph type="title"/>
          </p:nvPr>
        </p:nvSpPr>
        <p:spPr>
          <a:xfrm>
            <a:off x="839788" y="457200"/>
            <a:ext cx="3932237" cy="1600200"/>
          </a:xfrm>
          <a:prstGeom prst="rect">
            <a:avLst/>
          </a:prstGeom>
        </p:spPr>
        <p:txBody>
          <a:bodyPr anchor="b"/>
          <a:lstStyle>
            <a:lvl1pPr>
              <a:defRPr sz="3200">
                <a:latin typeface="Verdana" panose="020B0604030504040204" pitchFamily="34" charset="0"/>
              </a:defRPr>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93AC4D1E-48F0-A1F3-F9C4-7B875CE887C0}"/>
              </a:ext>
            </a:extLst>
          </p:cNvPr>
          <p:cNvSpPr>
            <a:spLocks noGrp="1"/>
          </p:cNvSpPr>
          <p:nvPr>
            <p:ph type="pic" idx="1"/>
          </p:nvPr>
        </p:nvSpPr>
        <p:spPr>
          <a:xfrm>
            <a:off x="5183188" y="987425"/>
            <a:ext cx="6172200" cy="4873625"/>
          </a:xfrm>
          <a:prstGeom prst="rect">
            <a:avLst/>
          </a:prstGeom>
        </p:spPr>
        <p:txBody>
          <a:bodyPr/>
          <a:lstStyle>
            <a:lvl1pPr marL="0" indent="0">
              <a:buNone/>
              <a:defRPr sz="3200">
                <a:latin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31F0E517-DE99-33E7-2751-3A45597C88D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9892408-C707-58E8-CE35-B1C506B77F0F}"/>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6" name="Marcador de pie de página 5">
            <a:extLst>
              <a:ext uri="{FF2B5EF4-FFF2-40B4-BE49-F238E27FC236}">
                <a16:creationId xmlns:a16="http://schemas.microsoft.com/office/drawing/2014/main" id="{A65293AC-92C2-E7E4-0ECB-1F609042D46A}"/>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7" name="Marcador de número de diapositiva 6">
            <a:extLst>
              <a:ext uri="{FF2B5EF4-FFF2-40B4-BE49-F238E27FC236}">
                <a16:creationId xmlns:a16="http://schemas.microsoft.com/office/drawing/2014/main" id="{5AB57530-0A48-7CB0-27F9-91E065538C46}"/>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3752666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5C3E2-E170-9268-25A1-AE60BCD4A181}"/>
              </a:ext>
            </a:extLst>
          </p:cNvPr>
          <p:cNvSpPr>
            <a:spLocks noGrp="1"/>
          </p:cNvSpPr>
          <p:nvPr>
            <p:ph type="title"/>
          </p:nvPr>
        </p:nvSpPr>
        <p:spPr>
          <a:xfrm>
            <a:off x="838200" y="365125"/>
            <a:ext cx="10515600" cy="1325563"/>
          </a:xfrm>
          <a:prstGeom prst="rect">
            <a:avLst/>
          </a:prstGeom>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DC4665-0C8C-E09A-7C93-4DB3CB0A64FB}"/>
              </a:ext>
            </a:extLst>
          </p:cNvPr>
          <p:cNvSpPr>
            <a:spLocks noGrp="1"/>
          </p:cNvSpPr>
          <p:nvPr>
            <p:ph type="body" orient="vert" idx="1"/>
          </p:nvPr>
        </p:nvSpPr>
        <p:spPr>
          <a:xfrm>
            <a:off x="838200" y="1825625"/>
            <a:ext cx="10515600" cy="4351338"/>
          </a:xfrm>
          <a:prstGeom prst="rect">
            <a:avLst/>
          </a:prstGeom>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863F176-85B0-9D54-437B-996F56A1D5B9}"/>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5" name="Marcador de pie de página 4">
            <a:extLst>
              <a:ext uri="{FF2B5EF4-FFF2-40B4-BE49-F238E27FC236}">
                <a16:creationId xmlns:a16="http://schemas.microsoft.com/office/drawing/2014/main" id="{AD9FF4C6-8C08-CBB4-3CE2-59E6FA53D104}"/>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DD7E2D5-E6C7-D872-FB2D-BAF970486C9F}"/>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2528054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AB6635-A1FA-05FB-BAB0-2B865D5253CF}"/>
              </a:ext>
            </a:extLst>
          </p:cNvPr>
          <p:cNvSpPr>
            <a:spLocks noGrp="1"/>
          </p:cNvSpPr>
          <p:nvPr>
            <p:ph type="title" orient="vert"/>
          </p:nvPr>
        </p:nvSpPr>
        <p:spPr>
          <a:xfrm>
            <a:off x="8724900" y="365125"/>
            <a:ext cx="2628900" cy="5811838"/>
          </a:xfrm>
          <a:prstGeom prst="rect">
            <a:avLst/>
          </a:prstGeom>
        </p:spPr>
        <p:txBody>
          <a:bodyPr vert="eaVert"/>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86005000-C67B-39FC-C963-1BE222E2F73B}"/>
              </a:ext>
            </a:extLst>
          </p:cNvPr>
          <p:cNvSpPr>
            <a:spLocks noGrp="1"/>
          </p:cNvSpPr>
          <p:nvPr>
            <p:ph type="body" orient="vert" idx="1"/>
          </p:nvPr>
        </p:nvSpPr>
        <p:spPr>
          <a:xfrm>
            <a:off x="838200" y="365125"/>
            <a:ext cx="7734300" cy="5811838"/>
          </a:xfrm>
          <a:prstGeom prst="rect">
            <a:avLst/>
          </a:prstGeom>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277B06B-FF69-1B1F-5058-EED75F49A9FE}"/>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5" name="Marcador de pie de página 4">
            <a:extLst>
              <a:ext uri="{FF2B5EF4-FFF2-40B4-BE49-F238E27FC236}">
                <a16:creationId xmlns:a16="http://schemas.microsoft.com/office/drawing/2014/main" id="{9A1E3432-7CD9-B690-69AF-9AB3EC20FD42}"/>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40FBBF71-D1BB-B37A-0A5C-4B7A1432A52A}"/>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198226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a:prstGeom prst="rect">
            <a:avLst/>
          </a:prstGeo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8" name="Rectángulo 7">
            <a:extLst>
              <a:ext uri="{FF2B5EF4-FFF2-40B4-BE49-F238E27FC236}">
                <a16:creationId xmlns:a16="http://schemas.microsoft.com/office/drawing/2014/main" id="{49AFD091-953C-4B8E-5508-A2D6A3D77D1D}"/>
              </a:ext>
            </a:extLst>
          </p:cNvPr>
          <p:cNvSpPr/>
          <p:nvPr userDrawn="1"/>
        </p:nvSpPr>
        <p:spPr>
          <a:xfrm>
            <a:off x="0" y="819253"/>
            <a:ext cx="12192000" cy="5219493"/>
          </a:xfrm>
          <a:prstGeom prst="rect">
            <a:avLst/>
          </a:prstGeom>
          <a:solidFill>
            <a:srgbClr val="3EA8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0648F6A6-246B-8A09-F30C-3D7EB2D3334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1013"/>
          <a:stretch/>
        </p:blipFill>
        <p:spPr>
          <a:xfrm>
            <a:off x="4991310" y="6261739"/>
            <a:ext cx="2209380" cy="160233"/>
          </a:xfrm>
          <a:prstGeom prst="rect">
            <a:avLst/>
          </a:prstGeom>
        </p:spPr>
      </p:pic>
      <p:sp>
        <p:nvSpPr>
          <p:cNvPr id="9" name="Rectángulo 8">
            <a:extLst>
              <a:ext uri="{FF2B5EF4-FFF2-40B4-BE49-F238E27FC236}">
                <a16:creationId xmlns:a16="http://schemas.microsoft.com/office/drawing/2014/main" id="{407541D4-8F61-1EA4-E1FE-F31FA62AF729}"/>
              </a:ext>
            </a:extLst>
          </p:cNvPr>
          <p:cNvSpPr/>
          <p:nvPr userDrawn="1"/>
        </p:nvSpPr>
        <p:spPr>
          <a:xfrm>
            <a:off x="0" y="6525491"/>
            <a:ext cx="12192000" cy="33250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915255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9" name="Google Shape;141;p22">
            <a:extLst>
              <a:ext uri="{FF2B5EF4-FFF2-40B4-BE49-F238E27FC236}">
                <a16:creationId xmlns:a16="http://schemas.microsoft.com/office/drawing/2014/main" id="{2040EE40-94A2-7F62-8BDD-3955758E5C54}"/>
              </a:ext>
            </a:extLst>
          </p:cNvPr>
          <p:cNvSpPr txBox="1">
            <a:spLocks/>
          </p:cNvSpPr>
          <p:nvPr userDrawn="1"/>
        </p:nvSpPr>
        <p:spPr>
          <a:xfrm>
            <a:off x="1009892" y="1931276"/>
            <a:ext cx="3026080" cy="3799492"/>
          </a:xfrm>
          <a:prstGeom prst="rect">
            <a:avLst/>
          </a:prstGeom>
          <a:noFill/>
          <a:ln>
            <a:noFill/>
          </a:ln>
        </p:spPr>
        <p:txBody>
          <a:bodyPr spcFirstLastPara="1" vert="horz" wrap="square" lIns="43245" tIns="21615" rIns="43245" bIns="2161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1800" b="1" i="0" u="none" strike="noStrike" baseline="0">
                <a:latin typeface="Verdana" panose="020B0604030504040204" pitchFamily="34" charset="0"/>
                <a:ea typeface="Verdana" panose="020B0604030504040204" pitchFamily="34" charset="0"/>
              </a:rPr>
              <a:t>Fuente para subtitulo  </a:t>
            </a:r>
            <a:r>
              <a:rPr lang="es-CO" sz="1800" b="1" i="0" u="none" strike="noStrike" baseline="0" err="1">
                <a:latin typeface="Verdana" panose="020B0604030504040204" pitchFamily="34" charset="0"/>
                <a:ea typeface="Verdana" panose="020B0604030504040204" pitchFamily="34" charset="0"/>
              </a:rPr>
              <a:t>bold</a:t>
            </a:r>
            <a:r>
              <a:rPr lang="es-CO" sz="1800" b="1" i="0" u="none" strike="noStrike" baseline="0">
                <a:latin typeface="Verdana" panose="020B0604030504040204" pitchFamily="34" charset="0"/>
                <a:ea typeface="Verdana" panose="020B0604030504040204" pitchFamily="34" charset="0"/>
              </a:rPr>
              <a:t> 16 </a:t>
            </a:r>
            <a:r>
              <a:rPr lang="es-CO" sz="1800" b="1" i="0" u="none" strike="noStrike" baseline="0" err="1">
                <a:latin typeface="Verdana" panose="020B0604030504040204" pitchFamily="34" charset="0"/>
                <a:ea typeface="Verdana" panose="020B0604030504040204" pitchFamily="34" charset="0"/>
              </a:rPr>
              <a:t>px</a:t>
            </a:r>
            <a:endParaRPr lang="es-CO" sz="1800" b="1" i="0" u="none" strike="noStrike" baseline="0">
              <a:latin typeface="Verdana" panose="020B0604030504040204" pitchFamily="34" charset="0"/>
              <a:ea typeface="Verdana" panose="020B0604030504040204" pitchFamily="34" charset="0"/>
            </a:endParaRPr>
          </a:p>
          <a:p>
            <a:pPr algn="l"/>
            <a:endParaRPr lang="da-DK" sz="1800" b="0" i="0" u="none" strike="noStrike" baseline="0">
              <a:solidFill>
                <a:srgbClr val="4D4D4D"/>
              </a:solidFill>
              <a:latin typeface="NunitoSans-Regular"/>
            </a:endParaRPr>
          </a:p>
          <a:p>
            <a:pPr algn="l"/>
            <a:r>
              <a:rPr lang="da-DK" sz="1600" b="0" i="0" u="none" strike="noStrike" baseline="0">
                <a:solidFill>
                  <a:srgbClr val="4D4D4D"/>
                </a:solidFill>
                <a:latin typeface="NunitoSans-Regular"/>
              </a:rPr>
              <a:t>Fuente para texto corrido 16 px Lorem ipsum dolor sit amet,</a:t>
            </a:r>
          </a:p>
          <a:p>
            <a:pPr algn="l"/>
            <a:r>
              <a:rPr lang="es-CO" sz="1600" b="0" i="0" u="none" strike="noStrike" baseline="0" err="1">
                <a:solidFill>
                  <a:srgbClr val="4D4D4D"/>
                </a:solidFill>
                <a:latin typeface="NunitoSans-Regular"/>
              </a:rPr>
              <a:t>consectetuer</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adipiscing</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elit</a:t>
            </a:r>
            <a:r>
              <a:rPr lang="es-CO" sz="1600" b="0" i="0" u="none" strike="noStrike" baseline="0">
                <a:solidFill>
                  <a:srgbClr val="4D4D4D"/>
                </a:solidFill>
                <a:latin typeface="NunitoSans-Regular"/>
              </a:rPr>
              <a:t>,</a:t>
            </a:r>
          </a:p>
          <a:p>
            <a:pPr algn="l"/>
            <a:r>
              <a:rPr lang="es-CO" sz="1600" b="0" i="0" u="none" strike="noStrike" baseline="0">
                <a:solidFill>
                  <a:srgbClr val="4D4D4D"/>
                </a:solidFill>
                <a:latin typeface="NunitoSans-Regular"/>
              </a:rPr>
              <a:t>sed </a:t>
            </a:r>
            <a:r>
              <a:rPr lang="es-CO" sz="1600" b="0" i="0" u="none" strike="noStrike" baseline="0" err="1">
                <a:solidFill>
                  <a:srgbClr val="4D4D4D"/>
                </a:solidFill>
                <a:latin typeface="NunitoSans-Regular"/>
              </a:rPr>
              <a:t>diam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nonummy</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nibh</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euismod</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tincidunt</a:t>
            </a:r>
            <a:r>
              <a:rPr lang="es-CO" sz="1600" b="0" i="0" u="none" strike="noStrike" baseline="0">
                <a:solidFill>
                  <a:srgbClr val="4D4D4D"/>
                </a:solidFill>
                <a:latin typeface="NunitoSans-Regular"/>
              </a:rPr>
              <a:t> ut </a:t>
            </a:r>
            <a:r>
              <a:rPr lang="es-CO" sz="1600" b="0" i="0" u="none" strike="noStrike" baseline="0" err="1">
                <a:solidFill>
                  <a:srgbClr val="4D4D4D"/>
                </a:solidFill>
                <a:latin typeface="NunitoSans-Regular"/>
              </a:rPr>
              <a:t>laoreet</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dolore</a:t>
            </a:r>
            <a:r>
              <a:rPr lang="es-CO" sz="1600" b="0" i="0" u="none" strike="noStrike" baseline="0">
                <a:solidFill>
                  <a:srgbClr val="4D4D4D"/>
                </a:solidFill>
                <a:latin typeface="NunitoSans-Regular"/>
              </a:rPr>
              <a:t> magna </a:t>
            </a:r>
            <a:r>
              <a:rPr lang="es-CO" sz="1600" b="0" i="0" u="none" strike="noStrike" baseline="0" err="1">
                <a:solidFill>
                  <a:srgbClr val="4D4D4D"/>
                </a:solidFill>
                <a:latin typeface="NunitoSans-Regular"/>
              </a:rPr>
              <a:t>aliquam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erat</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volutpat</a:t>
            </a:r>
            <a:r>
              <a:rPr lang="es-CO" sz="1600" b="0" i="0" u="none" strike="noStrike" baseline="0">
                <a:solidFill>
                  <a:srgbClr val="4D4D4D"/>
                </a:solidFill>
                <a:latin typeface="NunitoSans-Regular"/>
              </a:rPr>
              <a:t>. Ut </a:t>
            </a:r>
            <a:r>
              <a:rPr lang="es-CO" sz="1600" b="0" i="0" u="none" strike="noStrike" baseline="0" err="1">
                <a:solidFill>
                  <a:srgbClr val="4D4D4D"/>
                </a:solidFill>
                <a:latin typeface="NunitoSans-Regular"/>
              </a:rPr>
              <a:t>wisi</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enim</a:t>
            </a:r>
            <a:r>
              <a:rPr lang="es-CO" sz="1600" b="0" i="0" u="none" strike="noStrike" baseline="0">
                <a:solidFill>
                  <a:srgbClr val="4D4D4D"/>
                </a:solidFill>
                <a:latin typeface="NunitoSans-Regular"/>
              </a:rPr>
              <a:t> ad</a:t>
            </a:r>
          </a:p>
          <a:p>
            <a:pPr algn="l"/>
            <a:r>
              <a:rPr lang="es-CO" sz="1600" b="0" i="0" u="none" strike="noStrike" baseline="0" err="1">
                <a:solidFill>
                  <a:srgbClr val="4D4D4D"/>
                </a:solidFill>
                <a:latin typeface="NunitoSans-Regular"/>
              </a:rPr>
              <a:t>minim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veniam</a:t>
            </a:r>
            <a:r>
              <a:rPr lang="es-CO" sz="1600" b="0" i="0" u="none" strike="noStrike" baseline="0">
                <a:solidFill>
                  <a:srgbClr val="4D4D4D"/>
                </a:solidFill>
                <a:latin typeface="NunitoSans-Regular"/>
              </a:rPr>
              <a:t>, quis </a:t>
            </a:r>
            <a:r>
              <a:rPr lang="es-CO" sz="1600" b="0" i="0" u="none" strike="noStrike" baseline="0" err="1">
                <a:solidFill>
                  <a:srgbClr val="4D4D4D"/>
                </a:solidFill>
                <a:latin typeface="NunitoSans-Regular"/>
              </a:rPr>
              <a:t>nostrud</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exerci</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tation</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ullamcorper</a:t>
            </a:r>
            <a:r>
              <a:rPr lang="es-CO" sz="1600" b="0" i="0" u="none" strike="noStrike" baseline="0">
                <a:solidFill>
                  <a:srgbClr val="4D4D4D"/>
                </a:solidFill>
                <a:latin typeface="NunitoSans-Regular"/>
              </a:rPr>
              <a:t>. </a:t>
            </a:r>
            <a:r>
              <a:rPr lang="da-DK" sz="1600" b="0" i="0" u="none" strike="noStrike" baseline="0">
                <a:solidFill>
                  <a:srgbClr val="4D4D4D"/>
                </a:solidFill>
                <a:latin typeface="NunitoSans-Regular"/>
              </a:rPr>
              <a:t>Fuente para texto corrido 16 px Lorem ipsum dolor sit amet, </a:t>
            </a:r>
            <a:r>
              <a:rPr lang="es-CO" sz="1600" b="0" i="0" u="none" strike="noStrike" baseline="0" err="1">
                <a:solidFill>
                  <a:srgbClr val="4D4D4D"/>
                </a:solidFill>
                <a:latin typeface="NunitoSans-Regular"/>
              </a:rPr>
              <a:t>consectetuer</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adipiscing</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elit</a:t>
            </a:r>
            <a:r>
              <a:rPr lang="es-CO" sz="1600" b="0" i="0" u="none" strike="noStrike" baseline="0">
                <a:solidFill>
                  <a:srgbClr val="4D4D4D"/>
                </a:solidFill>
                <a:latin typeface="NunitoSans-Regular"/>
              </a:rPr>
              <a:t>, sed </a:t>
            </a:r>
            <a:r>
              <a:rPr lang="es-CO" sz="1600" b="0" i="0" u="none" strike="noStrike" baseline="0" err="1">
                <a:solidFill>
                  <a:srgbClr val="4D4D4D"/>
                </a:solidFill>
                <a:latin typeface="NunitoSans-Regular"/>
              </a:rPr>
              <a:t>diam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nonummy</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nibh</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euismod</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tincidunt</a:t>
            </a:r>
            <a:r>
              <a:rPr lang="es-CO" sz="1600" b="0" i="0" u="none" strike="noStrike" baseline="0">
                <a:solidFill>
                  <a:srgbClr val="4D4D4D"/>
                </a:solidFill>
                <a:latin typeface="NunitoSans-Regular"/>
              </a:rPr>
              <a:t> ut </a:t>
            </a:r>
            <a:r>
              <a:rPr lang="es-CO" sz="1600" b="0" i="0" u="none" strike="noStrike" baseline="0" err="1">
                <a:solidFill>
                  <a:srgbClr val="4D4D4D"/>
                </a:solidFill>
                <a:latin typeface="NunitoSans-Regular"/>
              </a:rPr>
              <a:t>laoree</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nibh</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euismod</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tincidunt</a:t>
            </a:r>
            <a:r>
              <a:rPr lang="es-CO" sz="1600" b="0" i="0" u="none" strike="noStrike" baseline="0">
                <a:solidFill>
                  <a:srgbClr val="4D4D4D"/>
                </a:solidFill>
                <a:latin typeface="NunitoSans-Regular"/>
              </a:rPr>
              <a:t> ut </a:t>
            </a:r>
            <a:r>
              <a:rPr lang="es-CO" sz="1600" b="0" i="0" u="none" strike="noStrike" baseline="0" err="1">
                <a:solidFill>
                  <a:srgbClr val="4D4D4D"/>
                </a:solidFill>
                <a:latin typeface="NunitoSans-Regular"/>
              </a:rPr>
              <a:t>laoree</a:t>
            </a:r>
            <a:r>
              <a:rPr lang="es-CO" sz="1600" b="0" i="0" u="none" strike="noStrike" baseline="0">
                <a:solidFill>
                  <a:srgbClr val="4D4D4D"/>
                </a:solidFill>
                <a:latin typeface="NunitoSans-Regular"/>
              </a:rPr>
              <a:t>. . </a:t>
            </a:r>
            <a:endParaRPr lang="es-ES" sz="1600">
              <a:solidFill>
                <a:srgbClr val="000000"/>
              </a:solidFill>
              <a:latin typeface="Verdana" panose="020B0604030504040204" pitchFamily="34" charset="0"/>
              <a:ea typeface="Verdana" panose="020B0604030504040204" pitchFamily="34" charset="0"/>
              <a:cs typeface="Work Sans Medium"/>
              <a:sym typeface="Work Sans Medium"/>
            </a:endParaRPr>
          </a:p>
        </p:txBody>
      </p:sp>
      <p:sp>
        <p:nvSpPr>
          <p:cNvPr id="10" name="Google Shape;142;p22">
            <a:extLst>
              <a:ext uri="{FF2B5EF4-FFF2-40B4-BE49-F238E27FC236}">
                <a16:creationId xmlns:a16="http://schemas.microsoft.com/office/drawing/2014/main" id="{CF1CBFFF-6C20-B693-8A9C-5D655EBC18B4}"/>
              </a:ext>
            </a:extLst>
          </p:cNvPr>
          <p:cNvSpPr txBox="1">
            <a:spLocks/>
          </p:cNvSpPr>
          <p:nvPr userDrawn="1"/>
        </p:nvSpPr>
        <p:spPr>
          <a:xfrm>
            <a:off x="998688" y="1289650"/>
            <a:ext cx="4755726" cy="405996"/>
          </a:xfrm>
          <a:prstGeom prst="rect">
            <a:avLst/>
          </a:prstGeom>
          <a:noFill/>
          <a:ln>
            <a:noFill/>
          </a:ln>
        </p:spPr>
        <p:txBody>
          <a:bodyPr spcFirstLastPara="1" vert="horz" wrap="square" lIns="43245" tIns="21615" rIns="43245" bIns="21615" rtlCol="0" anchor="ctr" anchorCtr="0">
            <a:noAutofit/>
          </a:bodyPr>
          <a:lstStyle>
            <a:lvl1pPr algn="l" defTabSz="695950" rtl="0" eaLnBrk="1" latinLnBrk="0" hangingPunct="1">
              <a:lnSpc>
                <a:spcPct val="90000"/>
              </a:lnSpc>
              <a:spcBef>
                <a:spcPct val="0"/>
              </a:spcBef>
              <a:buNone/>
              <a:defRPr sz="3349" kern="1200">
                <a:solidFill>
                  <a:schemeClr val="tx1"/>
                </a:solidFill>
                <a:latin typeface="+mj-lt"/>
                <a:ea typeface="+mj-ea"/>
                <a:cs typeface="+mj-cs"/>
              </a:defRPr>
            </a:lvl1pPr>
          </a:lstStyle>
          <a:p>
            <a:pPr>
              <a:spcBef>
                <a:spcPts val="0"/>
              </a:spcBef>
              <a:buSzPts val="1400"/>
            </a:pPr>
            <a:r>
              <a:rPr lang="es-CO" sz="2000" b="1" i="0" u="none" strike="noStrike" baseline="0">
                <a:solidFill>
                  <a:srgbClr val="32B9E1"/>
                </a:solidFill>
                <a:latin typeface="Verdana" panose="020B0604030504040204" pitchFamily="34" charset="0"/>
                <a:ea typeface="Verdana" panose="020B0604030504040204" pitchFamily="34" charset="0"/>
              </a:rPr>
              <a:t>Fuente para títulos - 20 </a:t>
            </a:r>
            <a:r>
              <a:rPr lang="es-CO" sz="2000" b="1" i="0" u="none" strike="noStrike" baseline="0" err="1">
                <a:solidFill>
                  <a:srgbClr val="32B9E1"/>
                </a:solidFill>
                <a:latin typeface="Verdana" panose="020B0604030504040204" pitchFamily="34" charset="0"/>
                <a:ea typeface="Verdana" panose="020B0604030504040204" pitchFamily="34" charset="0"/>
              </a:rPr>
              <a:t>px</a:t>
            </a:r>
            <a:endParaRPr lang="es-CO" sz="2000" b="1">
              <a:solidFill>
                <a:srgbClr val="32B9E1"/>
              </a:solidFill>
              <a:latin typeface="Verdana" panose="020B0604030504040204" pitchFamily="34" charset="0"/>
              <a:ea typeface="Verdana" panose="020B0604030504040204" pitchFamily="34" charset="0"/>
              <a:cs typeface="Work Sans"/>
              <a:sym typeface="Work Sans"/>
            </a:endParaRPr>
          </a:p>
        </p:txBody>
      </p:sp>
      <p:sp>
        <p:nvSpPr>
          <p:cNvPr id="11" name="Google Shape;141;p22">
            <a:extLst>
              <a:ext uri="{FF2B5EF4-FFF2-40B4-BE49-F238E27FC236}">
                <a16:creationId xmlns:a16="http://schemas.microsoft.com/office/drawing/2014/main" id="{53E154FC-F92A-80DB-6336-9819A8331100}"/>
              </a:ext>
            </a:extLst>
          </p:cNvPr>
          <p:cNvSpPr txBox="1">
            <a:spLocks/>
          </p:cNvSpPr>
          <p:nvPr userDrawn="1"/>
        </p:nvSpPr>
        <p:spPr>
          <a:xfrm>
            <a:off x="4668012" y="1931276"/>
            <a:ext cx="3026080" cy="2711670"/>
          </a:xfrm>
          <a:prstGeom prst="rect">
            <a:avLst/>
          </a:prstGeom>
          <a:noFill/>
          <a:ln>
            <a:noFill/>
          </a:ln>
        </p:spPr>
        <p:txBody>
          <a:bodyPr spcFirstLastPara="1" vert="horz" wrap="square" lIns="43245" tIns="21615" rIns="43245" bIns="2161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1800" b="1" i="0" u="none" strike="noStrike" baseline="0">
                <a:latin typeface="Verdana" panose="020B0604030504040204" pitchFamily="34" charset="0"/>
                <a:ea typeface="Verdana" panose="020B0604030504040204" pitchFamily="34" charset="0"/>
              </a:rPr>
              <a:t>Fuente para subtitulo  </a:t>
            </a:r>
            <a:r>
              <a:rPr lang="es-CO" sz="1800" b="1" i="0" u="none" strike="noStrike" baseline="0" err="1">
                <a:latin typeface="Verdana" panose="020B0604030504040204" pitchFamily="34" charset="0"/>
                <a:ea typeface="Verdana" panose="020B0604030504040204" pitchFamily="34" charset="0"/>
              </a:rPr>
              <a:t>bold</a:t>
            </a:r>
            <a:r>
              <a:rPr lang="es-CO" sz="1800" b="1" i="0" u="none" strike="noStrike" baseline="0">
                <a:latin typeface="Verdana" panose="020B0604030504040204" pitchFamily="34" charset="0"/>
                <a:ea typeface="Verdana" panose="020B0604030504040204" pitchFamily="34" charset="0"/>
              </a:rPr>
              <a:t> 16 </a:t>
            </a:r>
            <a:r>
              <a:rPr lang="es-CO" sz="1800" b="1" i="0" u="none" strike="noStrike" baseline="0" err="1">
                <a:latin typeface="Verdana" panose="020B0604030504040204" pitchFamily="34" charset="0"/>
                <a:ea typeface="Verdana" panose="020B0604030504040204" pitchFamily="34" charset="0"/>
              </a:rPr>
              <a:t>px</a:t>
            </a:r>
            <a:endParaRPr lang="es-CO" sz="1800" b="1" i="0" u="none" strike="noStrike" baseline="0">
              <a:latin typeface="Verdana" panose="020B0604030504040204" pitchFamily="34" charset="0"/>
              <a:ea typeface="Verdana" panose="020B0604030504040204" pitchFamily="34" charset="0"/>
            </a:endParaRPr>
          </a:p>
          <a:p>
            <a:pPr algn="l"/>
            <a:endParaRPr lang="da-DK" sz="1800" b="0" i="0" u="none" strike="noStrike" baseline="0">
              <a:solidFill>
                <a:srgbClr val="4D4D4D"/>
              </a:solidFill>
              <a:latin typeface="NunitoSans-Regular"/>
            </a:endParaRPr>
          </a:p>
          <a:p>
            <a:pPr algn="l"/>
            <a:r>
              <a:rPr lang="da-DK" sz="1600" b="0" i="0" u="none" strike="noStrike" baseline="0">
                <a:solidFill>
                  <a:srgbClr val="4D4D4D"/>
                </a:solidFill>
                <a:latin typeface="NunitoSans-Regular"/>
              </a:rPr>
              <a:t>Fuente para texto corrido 16 px Lorem ipsum dolor sit amet,</a:t>
            </a:r>
          </a:p>
          <a:p>
            <a:pPr algn="l"/>
            <a:r>
              <a:rPr lang="es-CO" sz="1600" b="0" i="0" u="none" strike="noStrike" baseline="0" err="1">
                <a:solidFill>
                  <a:srgbClr val="4D4D4D"/>
                </a:solidFill>
                <a:latin typeface="NunitoSans-Regular"/>
              </a:rPr>
              <a:t>consectetuer</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adipiscing</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elit</a:t>
            </a:r>
            <a:r>
              <a:rPr lang="es-CO" sz="1600" b="0" i="0" u="none" strike="noStrike" baseline="0">
                <a:solidFill>
                  <a:srgbClr val="4D4D4D"/>
                </a:solidFill>
                <a:latin typeface="NunitoSans-Regular"/>
              </a:rPr>
              <a:t>,</a:t>
            </a:r>
          </a:p>
          <a:p>
            <a:pPr algn="l"/>
            <a:r>
              <a:rPr lang="es-CO" sz="1600" b="0" i="0" u="none" strike="noStrike" baseline="0">
                <a:solidFill>
                  <a:srgbClr val="4D4D4D"/>
                </a:solidFill>
                <a:latin typeface="NunitoSans-Regular"/>
              </a:rPr>
              <a:t>sed </a:t>
            </a:r>
            <a:r>
              <a:rPr lang="es-CO" sz="1600" b="0" i="0" u="none" strike="noStrike" baseline="0" err="1">
                <a:solidFill>
                  <a:srgbClr val="4D4D4D"/>
                </a:solidFill>
                <a:latin typeface="NunitoSans-Regular"/>
              </a:rPr>
              <a:t>diam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nonummy</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nibh</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euismod</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tincidunt</a:t>
            </a:r>
            <a:r>
              <a:rPr lang="es-CO" sz="1600" b="0" i="0" u="none" strike="noStrike" baseline="0">
                <a:solidFill>
                  <a:srgbClr val="4D4D4D"/>
                </a:solidFill>
                <a:latin typeface="NunitoSans-Regular"/>
              </a:rPr>
              <a:t> ut </a:t>
            </a:r>
            <a:r>
              <a:rPr lang="es-CO" sz="1600" b="0" i="0" u="none" strike="noStrike" baseline="0" err="1">
                <a:solidFill>
                  <a:srgbClr val="4D4D4D"/>
                </a:solidFill>
                <a:latin typeface="NunitoSans-Regular"/>
              </a:rPr>
              <a:t>laoreet</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dolore</a:t>
            </a:r>
            <a:r>
              <a:rPr lang="es-CO" sz="1600" b="0" i="0" u="none" strike="noStrike" baseline="0">
                <a:solidFill>
                  <a:srgbClr val="4D4D4D"/>
                </a:solidFill>
                <a:latin typeface="NunitoSans-Regular"/>
              </a:rPr>
              <a:t> magna </a:t>
            </a:r>
            <a:r>
              <a:rPr lang="es-CO" sz="1600" b="0" i="0" u="none" strike="noStrike" baseline="0" err="1">
                <a:solidFill>
                  <a:srgbClr val="4D4D4D"/>
                </a:solidFill>
                <a:latin typeface="NunitoSans-Regular"/>
              </a:rPr>
              <a:t>aliquam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erat</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volutpat</a:t>
            </a:r>
            <a:r>
              <a:rPr lang="es-CO" sz="1600" b="0" i="0" u="none" strike="noStrike" baseline="0">
                <a:solidFill>
                  <a:srgbClr val="4D4D4D"/>
                </a:solidFill>
                <a:latin typeface="NunitoSans-Regular"/>
              </a:rPr>
              <a:t>. Ut </a:t>
            </a:r>
            <a:r>
              <a:rPr lang="es-CO" sz="1600" b="0" i="0" u="none" strike="noStrike" baseline="0" err="1">
                <a:solidFill>
                  <a:srgbClr val="4D4D4D"/>
                </a:solidFill>
                <a:latin typeface="NunitoSans-Regular"/>
              </a:rPr>
              <a:t>wisi</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enim</a:t>
            </a:r>
            <a:r>
              <a:rPr lang="es-CO" sz="1600" b="0" i="0" u="none" strike="noStrike" baseline="0">
                <a:solidFill>
                  <a:srgbClr val="4D4D4D"/>
                </a:solidFill>
                <a:latin typeface="NunitoSans-Regular"/>
              </a:rPr>
              <a:t> ad</a:t>
            </a:r>
          </a:p>
          <a:p>
            <a:pPr algn="l"/>
            <a:r>
              <a:rPr lang="es-CO" sz="1600" b="0" i="0" u="none" strike="noStrike" baseline="0" err="1">
                <a:solidFill>
                  <a:srgbClr val="4D4D4D"/>
                </a:solidFill>
                <a:latin typeface="NunitoSans-Regular"/>
              </a:rPr>
              <a:t>minim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veniam</a:t>
            </a:r>
            <a:r>
              <a:rPr lang="es-CO" sz="1600" b="0" i="0" u="none" strike="noStrike" baseline="0">
                <a:solidFill>
                  <a:srgbClr val="4D4D4D"/>
                </a:solidFill>
                <a:latin typeface="NunitoSans-Regular"/>
              </a:rPr>
              <a:t>, quis </a:t>
            </a:r>
            <a:r>
              <a:rPr lang="es-CO" sz="1600" b="0" i="0" u="none" strike="noStrike" baseline="0" err="1">
                <a:solidFill>
                  <a:srgbClr val="4D4D4D"/>
                </a:solidFill>
                <a:latin typeface="NunitoSans-Regular"/>
              </a:rPr>
              <a:t>nostrud</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exerci</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tation</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ullamcorper</a:t>
            </a:r>
            <a:r>
              <a:rPr lang="es-CO" sz="1600" b="0" i="0" u="none" strike="noStrike" baseline="0">
                <a:solidFill>
                  <a:srgbClr val="4D4D4D"/>
                </a:solidFill>
                <a:latin typeface="NunitoSans-Regular"/>
              </a:rPr>
              <a:t>.</a:t>
            </a:r>
            <a:endParaRPr lang="es-ES" sz="1600">
              <a:solidFill>
                <a:srgbClr val="000000"/>
              </a:solidFill>
              <a:latin typeface="Verdana" panose="020B0604030504040204" pitchFamily="34" charset="0"/>
              <a:ea typeface="Verdana" panose="020B0604030504040204" pitchFamily="34" charset="0"/>
              <a:cs typeface="Work Sans Medium"/>
              <a:sym typeface="Work Sans Medium"/>
            </a:endParaRPr>
          </a:p>
        </p:txBody>
      </p:sp>
      <p:sp>
        <p:nvSpPr>
          <p:cNvPr id="12" name="Google Shape;141;p22">
            <a:extLst>
              <a:ext uri="{FF2B5EF4-FFF2-40B4-BE49-F238E27FC236}">
                <a16:creationId xmlns:a16="http://schemas.microsoft.com/office/drawing/2014/main" id="{F8FFB566-9AD9-BF21-77C4-400032853EFA}"/>
              </a:ext>
            </a:extLst>
          </p:cNvPr>
          <p:cNvSpPr txBox="1">
            <a:spLocks/>
          </p:cNvSpPr>
          <p:nvPr userDrawn="1"/>
        </p:nvSpPr>
        <p:spPr>
          <a:xfrm>
            <a:off x="8326133" y="1931276"/>
            <a:ext cx="3026080" cy="2718516"/>
          </a:xfrm>
          <a:prstGeom prst="rect">
            <a:avLst/>
          </a:prstGeom>
          <a:noFill/>
          <a:ln>
            <a:noFill/>
          </a:ln>
        </p:spPr>
        <p:txBody>
          <a:bodyPr spcFirstLastPara="1" vert="horz" wrap="square" lIns="43245" tIns="21615" rIns="43245" bIns="21615"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1800" b="1" i="0" u="none" strike="noStrike" baseline="0">
                <a:latin typeface="Verdana" panose="020B0604030504040204" pitchFamily="34" charset="0"/>
                <a:ea typeface="Verdana" panose="020B0604030504040204" pitchFamily="34" charset="0"/>
              </a:rPr>
              <a:t>Fuente para subtitulo </a:t>
            </a:r>
            <a:r>
              <a:rPr lang="es-CO" sz="1800" b="1" i="0" u="none" strike="noStrike" baseline="0" err="1">
                <a:latin typeface="Verdana" panose="020B0604030504040204" pitchFamily="34" charset="0"/>
                <a:ea typeface="Verdana" panose="020B0604030504040204" pitchFamily="34" charset="0"/>
              </a:rPr>
              <a:t>bold</a:t>
            </a:r>
            <a:r>
              <a:rPr lang="es-CO" sz="1800" b="1" i="0" u="none" strike="noStrike" baseline="0">
                <a:latin typeface="Verdana" panose="020B0604030504040204" pitchFamily="34" charset="0"/>
                <a:ea typeface="Verdana" panose="020B0604030504040204" pitchFamily="34" charset="0"/>
              </a:rPr>
              <a:t> 16 </a:t>
            </a:r>
            <a:r>
              <a:rPr lang="es-CO" sz="1800" b="1" i="0" u="none" strike="noStrike" baseline="0" err="1">
                <a:latin typeface="Verdana" panose="020B0604030504040204" pitchFamily="34" charset="0"/>
                <a:ea typeface="Verdana" panose="020B0604030504040204" pitchFamily="34" charset="0"/>
              </a:rPr>
              <a:t>px</a:t>
            </a:r>
            <a:endParaRPr lang="es-CO" sz="1800" b="1" i="0" u="none" strike="noStrike" baseline="0">
              <a:latin typeface="Verdana" panose="020B0604030504040204" pitchFamily="34" charset="0"/>
              <a:ea typeface="Verdana" panose="020B0604030504040204" pitchFamily="34" charset="0"/>
            </a:endParaRPr>
          </a:p>
          <a:p>
            <a:pPr algn="l"/>
            <a:endParaRPr lang="da-DK" sz="1800" b="0" i="0" u="none" strike="noStrike" baseline="0">
              <a:solidFill>
                <a:srgbClr val="4D4D4D"/>
              </a:solidFill>
              <a:latin typeface="NunitoSans-Regular"/>
            </a:endParaRPr>
          </a:p>
          <a:p>
            <a:pPr algn="l"/>
            <a:r>
              <a:rPr lang="da-DK" sz="1600" b="0" i="0" u="none" strike="noStrike" baseline="0">
                <a:solidFill>
                  <a:srgbClr val="4D4D4D"/>
                </a:solidFill>
                <a:latin typeface="NunitoSans-Regular"/>
              </a:rPr>
              <a:t>Fuente para texto corrido 16 px Lorem ipsum dolor sit amet,</a:t>
            </a:r>
          </a:p>
          <a:p>
            <a:pPr algn="l"/>
            <a:r>
              <a:rPr lang="es-CO" sz="1600" b="0" i="0" u="none" strike="noStrike" baseline="0" err="1">
                <a:solidFill>
                  <a:srgbClr val="4D4D4D"/>
                </a:solidFill>
                <a:latin typeface="NunitoSans-Regular"/>
              </a:rPr>
              <a:t>consectetuer</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adipiscing</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elit</a:t>
            </a:r>
            <a:r>
              <a:rPr lang="es-CO" sz="1600" b="0" i="0" u="none" strike="noStrike" baseline="0">
                <a:solidFill>
                  <a:srgbClr val="4D4D4D"/>
                </a:solidFill>
                <a:latin typeface="NunitoSans-Regular"/>
              </a:rPr>
              <a:t>,</a:t>
            </a:r>
          </a:p>
          <a:p>
            <a:pPr algn="l"/>
            <a:r>
              <a:rPr lang="es-CO" sz="1600" b="0" i="0" u="none" strike="noStrike" baseline="0">
                <a:solidFill>
                  <a:srgbClr val="4D4D4D"/>
                </a:solidFill>
                <a:latin typeface="NunitoSans-Regular"/>
              </a:rPr>
              <a:t>sed </a:t>
            </a:r>
            <a:r>
              <a:rPr lang="es-CO" sz="1600" b="0" i="0" u="none" strike="noStrike" baseline="0" err="1">
                <a:solidFill>
                  <a:srgbClr val="4D4D4D"/>
                </a:solidFill>
                <a:latin typeface="NunitoSans-Regular"/>
              </a:rPr>
              <a:t>diam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nonummy</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nibh</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euismod</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tincidunt</a:t>
            </a:r>
            <a:r>
              <a:rPr lang="es-CO" sz="1600" b="0" i="0" u="none" strike="noStrike" baseline="0">
                <a:solidFill>
                  <a:srgbClr val="4D4D4D"/>
                </a:solidFill>
                <a:latin typeface="NunitoSans-Regular"/>
              </a:rPr>
              <a:t> ut </a:t>
            </a:r>
            <a:r>
              <a:rPr lang="es-CO" sz="1600" b="0" i="0" u="none" strike="noStrike" baseline="0" err="1">
                <a:solidFill>
                  <a:srgbClr val="4D4D4D"/>
                </a:solidFill>
                <a:latin typeface="NunitoSans-Regular"/>
              </a:rPr>
              <a:t>laoreet</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dolore</a:t>
            </a:r>
            <a:r>
              <a:rPr lang="es-CO" sz="1600" b="0" i="0" u="none" strike="noStrike" baseline="0">
                <a:solidFill>
                  <a:srgbClr val="4D4D4D"/>
                </a:solidFill>
                <a:latin typeface="NunitoSans-Regular"/>
              </a:rPr>
              <a:t> magna </a:t>
            </a:r>
            <a:r>
              <a:rPr lang="es-CO" sz="1600" b="0" i="0" u="none" strike="noStrike" baseline="0" err="1">
                <a:solidFill>
                  <a:srgbClr val="4D4D4D"/>
                </a:solidFill>
                <a:latin typeface="NunitoSans-Regular"/>
              </a:rPr>
              <a:t>aliquam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erat</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volutpat</a:t>
            </a:r>
            <a:r>
              <a:rPr lang="es-CO" sz="1600" b="0" i="0" u="none" strike="noStrike" baseline="0">
                <a:solidFill>
                  <a:srgbClr val="4D4D4D"/>
                </a:solidFill>
                <a:latin typeface="NunitoSans-Regular"/>
              </a:rPr>
              <a:t>. Ut </a:t>
            </a:r>
            <a:r>
              <a:rPr lang="es-CO" sz="1600" b="0" i="0" u="none" strike="noStrike" baseline="0" err="1">
                <a:solidFill>
                  <a:srgbClr val="4D4D4D"/>
                </a:solidFill>
                <a:latin typeface="NunitoSans-Regular"/>
              </a:rPr>
              <a:t>wisi</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enim</a:t>
            </a:r>
            <a:r>
              <a:rPr lang="es-CO" sz="1600" b="0" i="0" u="none" strike="noStrike" baseline="0">
                <a:solidFill>
                  <a:srgbClr val="4D4D4D"/>
                </a:solidFill>
                <a:latin typeface="NunitoSans-Regular"/>
              </a:rPr>
              <a:t> ad</a:t>
            </a:r>
          </a:p>
          <a:p>
            <a:pPr algn="l"/>
            <a:r>
              <a:rPr lang="es-CO" sz="1600" b="0" i="0" u="none" strike="noStrike" baseline="0" err="1">
                <a:solidFill>
                  <a:srgbClr val="4D4D4D"/>
                </a:solidFill>
                <a:latin typeface="NunitoSans-Regular"/>
              </a:rPr>
              <a:t>minim</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veniam</a:t>
            </a:r>
            <a:r>
              <a:rPr lang="es-CO" sz="1600" b="0" i="0" u="none" strike="noStrike" baseline="0">
                <a:solidFill>
                  <a:srgbClr val="4D4D4D"/>
                </a:solidFill>
                <a:latin typeface="NunitoSans-Regular"/>
              </a:rPr>
              <a:t>, quis </a:t>
            </a:r>
            <a:r>
              <a:rPr lang="es-CO" sz="1600" b="0" i="0" u="none" strike="noStrike" baseline="0" err="1">
                <a:solidFill>
                  <a:srgbClr val="4D4D4D"/>
                </a:solidFill>
                <a:latin typeface="NunitoSans-Regular"/>
              </a:rPr>
              <a:t>nostrud</a:t>
            </a:r>
            <a:endParaRPr lang="es-CO" sz="1600" b="0" i="0" u="none" strike="noStrike" baseline="0">
              <a:solidFill>
                <a:srgbClr val="4D4D4D"/>
              </a:solidFill>
              <a:latin typeface="NunitoSans-Regular"/>
            </a:endParaRPr>
          </a:p>
          <a:p>
            <a:pPr algn="l"/>
            <a:r>
              <a:rPr lang="es-CO" sz="1600" b="0" i="0" u="none" strike="noStrike" baseline="0" err="1">
                <a:solidFill>
                  <a:srgbClr val="4D4D4D"/>
                </a:solidFill>
                <a:latin typeface="NunitoSans-Regular"/>
              </a:rPr>
              <a:t>exerci</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tation</a:t>
            </a:r>
            <a:r>
              <a:rPr lang="es-CO" sz="1600" b="0" i="0" u="none" strike="noStrike" baseline="0">
                <a:solidFill>
                  <a:srgbClr val="4D4D4D"/>
                </a:solidFill>
                <a:latin typeface="NunitoSans-Regular"/>
              </a:rPr>
              <a:t> </a:t>
            </a:r>
            <a:r>
              <a:rPr lang="es-CO" sz="1600" b="0" i="0" u="none" strike="noStrike" baseline="0" err="1">
                <a:solidFill>
                  <a:srgbClr val="4D4D4D"/>
                </a:solidFill>
                <a:latin typeface="NunitoSans-Regular"/>
              </a:rPr>
              <a:t>ullamcorper</a:t>
            </a:r>
            <a:r>
              <a:rPr lang="es-CO" sz="1600" b="0" i="0" u="none" strike="noStrike" baseline="0">
                <a:solidFill>
                  <a:srgbClr val="4D4D4D"/>
                </a:solidFill>
                <a:latin typeface="NunitoSans-Regular"/>
              </a:rPr>
              <a:t>.</a:t>
            </a:r>
            <a:endParaRPr lang="es-ES" sz="1600">
              <a:solidFill>
                <a:srgbClr val="000000"/>
              </a:solidFill>
              <a:latin typeface="Verdana" panose="020B0604030504040204" pitchFamily="34" charset="0"/>
              <a:ea typeface="Verdana" panose="020B0604030504040204" pitchFamily="34" charset="0"/>
              <a:cs typeface="Work Sans Medium"/>
              <a:sym typeface="Work Sans Medium"/>
            </a:endParaRPr>
          </a:p>
        </p:txBody>
      </p:sp>
      <p:cxnSp>
        <p:nvCxnSpPr>
          <p:cNvPr id="13" name="Conector recto 12">
            <a:extLst>
              <a:ext uri="{FF2B5EF4-FFF2-40B4-BE49-F238E27FC236}">
                <a16:creationId xmlns:a16="http://schemas.microsoft.com/office/drawing/2014/main" id="{4F0808F5-12AA-314F-F107-A8190B9A42BC}"/>
              </a:ext>
            </a:extLst>
          </p:cNvPr>
          <p:cNvCxnSpPr>
            <a:cxnSpLocks/>
          </p:cNvCxnSpPr>
          <p:nvPr userDrawn="1"/>
        </p:nvCxnSpPr>
        <p:spPr>
          <a:xfrm>
            <a:off x="4351992" y="1931276"/>
            <a:ext cx="0" cy="3365938"/>
          </a:xfrm>
          <a:prstGeom prst="line">
            <a:avLst/>
          </a:prstGeom>
          <a:ln w="19050">
            <a:solidFill>
              <a:srgbClr val="32B9E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C1026277-CD7F-AF40-8C6E-7929494C9F32}"/>
              </a:ext>
            </a:extLst>
          </p:cNvPr>
          <p:cNvCxnSpPr>
            <a:cxnSpLocks/>
          </p:cNvCxnSpPr>
          <p:nvPr userDrawn="1"/>
        </p:nvCxnSpPr>
        <p:spPr>
          <a:xfrm>
            <a:off x="8010112" y="1931276"/>
            <a:ext cx="0" cy="3365938"/>
          </a:xfrm>
          <a:prstGeom prst="line">
            <a:avLst/>
          </a:prstGeom>
          <a:ln w="19050">
            <a:solidFill>
              <a:srgbClr val="32B9E1"/>
            </a:solidFill>
          </a:ln>
        </p:spPr>
        <p:style>
          <a:lnRef idx="1">
            <a:schemeClr val="accent1"/>
          </a:lnRef>
          <a:fillRef idx="0">
            <a:schemeClr val="accent1"/>
          </a:fillRef>
          <a:effectRef idx="0">
            <a:schemeClr val="accent1"/>
          </a:effectRef>
          <a:fontRef idx="minor">
            <a:schemeClr val="tx1"/>
          </a:fontRef>
        </p:style>
      </p:cxnSp>
      <p:pic>
        <p:nvPicPr>
          <p:cNvPr id="15" name="Imagen 14">
            <a:extLst>
              <a:ext uri="{FF2B5EF4-FFF2-40B4-BE49-F238E27FC236}">
                <a16:creationId xmlns:a16="http://schemas.microsoft.com/office/drawing/2014/main" id="{5150D338-A003-9FBE-D150-A9AC17EC78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044655" y="159439"/>
            <a:ext cx="618289" cy="469900"/>
          </a:xfrm>
          <a:prstGeom prst="rect">
            <a:avLst/>
          </a:prstGeom>
        </p:spPr>
      </p:pic>
    </p:spTree>
    <p:extLst>
      <p:ext uri="{BB962C8B-B14F-4D97-AF65-F5344CB8AC3E}">
        <p14:creationId xmlns:p14="http://schemas.microsoft.com/office/powerpoint/2010/main" val="357220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a:prstGeom prst="rect">
            <a:avLst/>
          </a:prstGeo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785865" y="159439"/>
            <a:ext cx="620268" cy="469900"/>
          </a:xfrm>
          <a:prstGeom prst="rect">
            <a:avLst/>
          </a:prstGeom>
        </p:spPr>
      </p:pic>
    </p:spTree>
    <p:extLst>
      <p:ext uri="{BB962C8B-B14F-4D97-AF65-F5344CB8AC3E}">
        <p14:creationId xmlns:p14="http://schemas.microsoft.com/office/powerpoint/2010/main" val="36523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a:prstGeom prst="rect">
            <a:avLst/>
          </a:prstGeo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26452" y="157997"/>
            <a:ext cx="618289" cy="469900"/>
          </a:xfrm>
          <a:prstGeom prst="rect">
            <a:avLst/>
          </a:prstGeom>
        </p:spPr>
      </p:pic>
    </p:spTree>
    <p:extLst>
      <p:ext uri="{BB962C8B-B14F-4D97-AF65-F5344CB8AC3E}">
        <p14:creationId xmlns:p14="http://schemas.microsoft.com/office/powerpoint/2010/main" val="249247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2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a:prstGeom prst="rect">
            <a:avLst/>
          </a:prstGeo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044655" y="159439"/>
            <a:ext cx="618289" cy="469900"/>
          </a:xfrm>
          <a:prstGeom prst="rect">
            <a:avLst/>
          </a:prstGeom>
        </p:spPr>
      </p:pic>
    </p:spTree>
    <p:extLst>
      <p:ext uri="{BB962C8B-B14F-4D97-AF65-F5344CB8AC3E}">
        <p14:creationId xmlns:p14="http://schemas.microsoft.com/office/powerpoint/2010/main" val="4077523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3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a:prstGeom prst="rect">
            <a:avLst/>
          </a:prstGeo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786855" y="6251574"/>
            <a:ext cx="618289" cy="469900"/>
          </a:xfrm>
          <a:prstGeom prst="rect">
            <a:avLst/>
          </a:prstGeom>
        </p:spPr>
      </p:pic>
    </p:spTree>
    <p:extLst>
      <p:ext uri="{BB962C8B-B14F-4D97-AF65-F5344CB8AC3E}">
        <p14:creationId xmlns:p14="http://schemas.microsoft.com/office/powerpoint/2010/main" val="65180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4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a:prstGeom prst="rect">
            <a:avLst/>
          </a:prstGeo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29055" y="6251574"/>
            <a:ext cx="618289" cy="469900"/>
          </a:xfrm>
          <a:prstGeom prst="rect">
            <a:avLst/>
          </a:prstGeom>
        </p:spPr>
      </p:pic>
    </p:spTree>
    <p:extLst>
      <p:ext uri="{BB962C8B-B14F-4D97-AF65-F5344CB8AC3E}">
        <p14:creationId xmlns:p14="http://schemas.microsoft.com/office/powerpoint/2010/main" val="716129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5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a:prstGeom prst="rect">
            <a:avLst/>
          </a:prstGeo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a:xfrm>
            <a:off x="838200" y="6356350"/>
            <a:ext cx="2743200" cy="365125"/>
          </a:xfrm>
          <a:prstGeom prst="rect">
            <a:avLst/>
          </a:prstGeom>
        </p:spPr>
        <p:txBody>
          <a:bodyPr/>
          <a:lstStyle>
            <a:lvl1pPr>
              <a:defRPr>
                <a:latin typeface="Verdana" panose="020B0604030504040204" pitchFamily="34" charset="0"/>
              </a:defRPr>
            </a:lvl1pPr>
          </a:lstStyle>
          <a:p>
            <a:fld id="{856A6FAC-9192-436B-870E-80DDE60983C7}" type="datetimeFigureOut">
              <a:rPr lang="es-CO" smtClean="0"/>
              <a:pPr/>
              <a:t>26/11/2024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a:xfrm>
            <a:off x="4038600" y="6356350"/>
            <a:ext cx="4114800" cy="365125"/>
          </a:xfrm>
          <a:prstGeom prst="rect">
            <a:avLst/>
          </a:prstGeom>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a:xfrm>
            <a:off x="8610600" y="6356350"/>
            <a:ext cx="2743200" cy="365125"/>
          </a:xfrm>
          <a:prstGeom prst="rect">
            <a:avLst/>
          </a:prstGeo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044655" y="6251574"/>
            <a:ext cx="618289" cy="469900"/>
          </a:xfrm>
          <a:prstGeom prst="rect">
            <a:avLst/>
          </a:prstGeom>
        </p:spPr>
      </p:pic>
    </p:spTree>
    <p:extLst>
      <p:ext uri="{BB962C8B-B14F-4D97-AF65-F5344CB8AC3E}">
        <p14:creationId xmlns:p14="http://schemas.microsoft.com/office/powerpoint/2010/main" val="1494891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6068950"/>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0" r:id="rId3"/>
    <p:sldLayoutId id="2147483651" r:id="rId4"/>
    <p:sldLayoutId id="2147483662" r:id="rId5"/>
    <p:sldLayoutId id="2147483663" r:id="rId6"/>
    <p:sldLayoutId id="2147483664" r:id="rId7"/>
    <p:sldLayoutId id="2147483665" r:id="rId8"/>
    <p:sldLayoutId id="2147483666" r:id="rId9"/>
    <p:sldLayoutId id="2147483650" r:id="rId10"/>
    <p:sldLayoutId id="2147483652" r:id="rId11"/>
    <p:sldLayoutId id="2147483653" r:id="rId12"/>
    <p:sldLayoutId id="2147483654" r:id="rId13"/>
    <p:sldLayoutId id="2147483655" r:id="rId14"/>
    <p:sldLayoutId id="2147483656" r:id="rId15"/>
    <p:sldLayoutId id="2147483657" r:id="rId16"/>
    <p:sldLayoutId id="2147483658" r:id="rId17"/>
    <p:sldLayoutId id="2147483659" r:id="rId18"/>
  </p:sldLayoutIdLst>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minvivienda.gov.co/ministerio/planeacion-gestion-y-control/planeacion-y-seguimiento/programa-transparencia-y-etica-publica" TargetMode="External"/><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minvivienda.gov.co/ministerio/planeacion-gestion-y-control/planeacion-y-seguimiento/seguimiento-mapas-de-riesgo" TargetMode="External"/><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09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0D70920E-2609-78AD-814D-574C25E257DE}"/>
              </a:ext>
            </a:extLst>
          </p:cNvPr>
          <p:cNvSpPr txBox="1"/>
          <p:nvPr/>
        </p:nvSpPr>
        <p:spPr>
          <a:xfrm>
            <a:off x="2368924" y="940524"/>
            <a:ext cx="7116525" cy="559697"/>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1800" b="1">
                <a:solidFill>
                  <a:schemeClr val="accent1">
                    <a:lumMod val="75000"/>
                  </a:schemeClr>
                </a:solidFill>
                <a:latin typeface="Verdana"/>
                <a:ea typeface="Verdana"/>
              </a:rPr>
              <a:t>Resultados del Monitoreo</a:t>
            </a:r>
          </a:p>
          <a:p>
            <a:pPr algn="ctr"/>
            <a:r>
              <a:rPr lang="es-ES" sz="1800" b="1">
                <a:solidFill>
                  <a:srgbClr val="FF0000"/>
                </a:solidFill>
                <a:latin typeface="Verdana"/>
                <a:ea typeface="Verdana"/>
              </a:rPr>
              <a:t>COMPONENTE: RACIONALIZACIÓN DE TRAMITES </a:t>
            </a:r>
          </a:p>
        </p:txBody>
      </p:sp>
      <p:sp>
        <p:nvSpPr>
          <p:cNvPr id="5" name="CuadroTexto 4">
            <a:extLst>
              <a:ext uri="{FF2B5EF4-FFF2-40B4-BE49-F238E27FC236}">
                <a16:creationId xmlns:a16="http://schemas.microsoft.com/office/drawing/2014/main" id="{C520F6F8-A673-AD0B-C9CA-0563A0684043}"/>
              </a:ext>
            </a:extLst>
          </p:cNvPr>
          <p:cNvSpPr txBox="1"/>
          <p:nvPr/>
        </p:nvSpPr>
        <p:spPr>
          <a:xfrm>
            <a:off x="423539" y="2658165"/>
            <a:ext cx="5672461" cy="2554545"/>
          </a:xfrm>
          <a:prstGeom prst="rect">
            <a:avLst/>
          </a:prstGeom>
          <a:no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just"/>
            <a:r>
              <a:rPr lang="es-CO" sz="2000" dirty="0">
                <a:effectLst/>
                <a:latin typeface="Verdana" panose="020B0604030504040204" pitchFamily="34" charset="0"/>
                <a:ea typeface="Verdana" panose="020B0604030504040204" pitchFamily="34" charset="0"/>
                <a:cs typeface="Calibri"/>
              </a:rPr>
              <a:t>Se avanzó en el documento de requerimientos para el desarrollo del proyecto de mejora tecnológica del trámite "Cesión a Título Gratuito de Bienes de los Extintos ICT-INURBE con Vocación de Uso Público y/o Zonas de Cesión Obligatoria y Gratuita a las Entidades Territoriales".</a:t>
            </a:r>
            <a:endParaRPr lang="es-ES" dirty="0">
              <a:latin typeface="Verdana" panose="020B0604030504040204" pitchFamily="34" charset="0"/>
              <a:ea typeface="Verdana" panose="020B0604030504040204" pitchFamily="34" charset="0"/>
            </a:endParaRPr>
          </a:p>
        </p:txBody>
      </p:sp>
      <p:pic>
        <p:nvPicPr>
          <p:cNvPr id="7170" name="Picture 2">
            <a:extLst>
              <a:ext uri="{FF2B5EF4-FFF2-40B4-BE49-F238E27FC236}">
                <a16:creationId xmlns:a16="http://schemas.microsoft.com/office/drawing/2014/main" id="{B82608A1-7BB6-5BDC-4018-A5EFBAAF26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7993" y="1916943"/>
            <a:ext cx="4180229" cy="4180229"/>
          </a:xfrm>
          <a:prstGeom prst="rect">
            <a:avLst/>
          </a:prstGeom>
          <a:noFill/>
          <a:extLst>
            <a:ext uri="{909E8E84-426E-40DD-AFC4-6F175D3DCCD1}">
              <a14:hiddenFill xmlns:a14="http://schemas.microsoft.com/office/drawing/2010/main">
                <a:solidFill>
                  <a:srgbClr val="FFFFFF"/>
                </a:solidFill>
              </a14:hiddenFill>
            </a:ext>
          </a:extLst>
        </p:spPr>
      </p:pic>
      <p:sp>
        <p:nvSpPr>
          <p:cNvPr id="2" name="Elipse 1">
            <a:extLst>
              <a:ext uri="{FF2B5EF4-FFF2-40B4-BE49-F238E27FC236}">
                <a16:creationId xmlns:a16="http://schemas.microsoft.com/office/drawing/2014/main" id="{C8FA4C6B-299F-FEE8-38BE-84DEA8F4B6C9}"/>
              </a:ext>
            </a:extLst>
          </p:cNvPr>
          <p:cNvSpPr/>
          <p:nvPr/>
        </p:nvSpPr>
        <p:spPr>
          <a:xfrm>
            <a:off x="696588" y="5111591"/>
            <a:ext cx="1139253" cy="1082554"/>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Elipse 2">
            <a:extLst>
              <a:ext uri="{FF2B5EF4-FFF2-40B4-BE49-F238E27FC236}">
                <a16:creationId xmlns:a16="http://schemas.microsoft.com/office/drawing/2014/main" id="{53D6AE1C-D0AB-CADA-FC10-3F79ADF88B9B}"/>
              </a:ext>
            </a:extLst>
          </p:cNvPr>
          <p:cNvSpPr/>
          <p:nvPr/>
        </p:nvSpPr>
        <p:spPr>
          <a:xfrm>
            <a:off x="2408892" y="5122714"/>
            <a:ext cx="1139253" cy="1082554"/>
          </a:xfrm>
          <a:prstGeom prst="ellipse">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Elipse 5">
            <a:extLst>
              <a:ext uri="{FF2B5EF4-FFF2-40B4-BE49-F238E27FC236}">
                <a16:creationId xmlns:a16="http://schemas.microsoft.com/office/drawing/2014/main" id="{81C28163-A7E3-58DB-31CB-50B62EDE24E8}"/>
              </a:ext>
            </a:extLst>
          </p:cNvPr>
          <p:cNvSpPr/>
          <p:nvPr/>
        </p:nvSpPr>
        <p:spPr>
          <a:xfrm>
            <a:off x="4140289" y="5062143"/>
            <a:ext cx="1139253" cy="1082554"/>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CuadroTexto 6">
            <a:extLst>
              <a:ext uri="{FF2B5EF4-FFF2-40B4-BE49-F238E27FC236}">
                <a16:creationId xmlns:a16="http://schemas.microsoft.com/office/drawing/2014/main" id="{2B0FE904-2C2F-BE0F-1B81-A42811D442A8}"/>
              </a:ext>
            </a:extLst>
          </p:cNvPr>
          <p:cNvSpPr txBox="1"/>
          <p:nvPr/>
        </p:nvSpPr>
        <p:spPr>
          <a:xfrm>
            <a:off x="958069" y="5332472"/>
            <a:ext cx="634366" cy="615553"/>
          </a:xfrm>
          <a:prstGeom prst="rect">
            <a:avLst/>
          </a:prstGeom>
          <a:noFill/>
        </p:spPr>
        <p:txBody>
          <a:bodyPr wrap="square" rtlCol="0">
            <a:spAutoFit/>
          </a:bodyPr>
          <a:lstStyle/>
          <a:p>
            <a:r>
              <a:rPr lang="es-MX" sz="3400" b="1" dirty="0">
                <a:solidFill>
                  <a:schemeClr val="bg1"/>
                </a:solidFill>
              </a:rPr>
              <a:t>2</a:t>
            </a:r>
            <a:endParaRPr lang="es-CO" sz="3400" b="1" dirty="0">
              <a:solidFill>
                <a:schemeClr val="bg1"/>
              </a:solidFill>
            </a:endParaRPr>
          </a:p>
        </p:txBody>
      </p:sp>
      <p:sp>
        <p:nvSpPr>
          <p:cNvPr id="8" name="CuadroTexto 7">
            <a:extLst>
              <a:ext uri="{FF2B5EF4-FFF2-40B4-BE49-F238E27FC236}">
                <a16:creationId xmlns:a16="http://schemas.microsoft.com/office/drawing/2014/main" id="{27326A6F-677C-0068-135A-7F8BE012C7AE}"/>
              </a:ext>
            </a:extLst>
          </p:cNvPr>
          <p:cNvSpPr txBox="1"/>
          <p:nvPr/>
        </p:nvSpPr>
        <p:spPr>
          <a:xfrm>
            <a:off x="2787500" y="5332472"/>
            <a:ext cx="536331" cy="615553"/>
          </a:xfrm>
          <a:prstGeom prst="rect">
            <a:avLst/>
          </a:prstGeom>
          <a:noFill/>
        </p:spPr>
        <p:txBody>
          <a:bodyPr wrap="square" rtlCol="0">
            <a:spAutoFit/>
          </a:bodyPr>
          <a:lstStyle/>
          <a:p>
            <a:r>
              <a:rPr lang="es-MX" sz="3400" b="1" dirty="0">
                <a:solidFill>
                  <a:schemeClr val="bg1"/>
                </a:solidFill>
              </a:rPr>
              <a:t>0</a:t>
            </a:r>
            <a:endParaRPr lang="es-CO" sz="3400" b="1" dirty="0">
              <a:solidFill>
                <a:schemeClr val="bg1"/>
              </a:solidFill>
            </a:endParaRPr>
          </a:p>
        </p:txBody>
      </p:sp>
      <p:sp>
        <p:nvSpPr>
          <p:cNvPr id="9" name="CuadroTexto 8">
            <a:extLst>
              <a:ext uri="{FF2B5EF4-FFF2-40B4-BE49-F238E27FC236}">
                <a16:creationId xmlns:a16="http://schemas.microsoft.com/office/drawing/2014/main" id="{A2B50C32-A987-2768-02B7-FAB4FB3E96CD}"/>
              </a:ext>
            </a:extLst>
          </p:cNvPr>
          <p:cNvSpPr txBox="1"/>
          <p:nvPr/>
        </p:nvSpPr>
        <p:spPr>
          <a:xfrm>
            <a:off x="4528183" y="5345091"/>
            <a:ext cx="604099" cy="615553"/>
          </a:xfrm>
          <a:prstGeom prst="rect">
            <a:avLst/>
          </a:prstGeom>
          <a:noFill/>
        </p:spPr>
        <p:txBody>
          <a:bodyPr wrap="square" rtlCol="0">
            <a:spAutoFit/>
          </a:bodyPr>
          <a:lstStyle/>
          <a:p>
            <a:r>
              <a:rPr lang="es-MX" sz="3400" b="1" dirty="0">
                <a:solidFill>
                  <a:schemeClr val="bg1"/>
                </a:solidFill>
              </a:rPr>
              <a:t>1</a:t>
            </a:r>
            <a:endParaRPr lang="es-CO" sz="3400" b="1" dirty="0">
              <a:solidFill>
                <a:schemeClr val="bg1"/>
              </a:solidFill>
            </a:endParaRPr>
          </a:p>
        </p:txBody>
      </p:sp>
      <p:sp>
        <p:nvSpPr>
          <p:cNvPr id="10" name="CuadroTexto 9">
            <a:extLst>
              <a:ext uri="{FF2B5EF4-FFF2-40B4-BE49-F238E27FC236}">
                <a16:creationId xmlns:a16="http://schemas.microsoft.com/office/drawing/2014/main" id="{B3427377-C84B-F3AB-B729-68DEEC51186F}"/>
              </a:ext>
            </a:extLst>
          </p:cNvPr>
          <p:cNvSpPr txBox="1"/>
          <p:nvPr/>
        </p:nvSpPr>
        <p:spPr>
          <a:xfrm>
            <a:off x="442456" y="6144697"/>
            <a:ext cx="1618939" cy="369332"/>
          </a:xfrm>
          <a:prstGeom prst="rect">
            <a:avLst/>
          </a:prstGeom>
          <a:noFill/>
        </p:spPr>
        <p:txBody>
          <a:bodyPr wrap="square" rtlCol="0">
            <a:spAutoFit/>
          </a:bodyPr>
          <a:lstStyle/>
          <a:p>
            <a:r>
              <a:rPr lang="es-MX" b="1" dirty="0"/>
              <a:t>Cumplidas</a:t>
            </a:r>
            <a:r>
              <a:rPr lang="es-MX" dirty="0"/>
              <a:t> </a:t>
            </a:r>
            <a:endParaRPr lang="es-CO" dirty="0"/>
          </a:p>
        </p:txBody>
      </p:sp>
      <p:sp>
        <p:nvSpPr>
          <p:cNvPr id="11" name="CuadroTexto 10">
            <a:extLst>
              <a:ext uri="{FF2B5EF4-FFF2-40B4-BE49-F238E27FC236}">
                <a16:creationId xmlns:a16="http://schemas.microsoft.com/office/drawing/2014/main" id="{ABAEA25D-FA9D-8F7F-A4CA-F62642E61A02}"/>
              </a:ext>
            </a:extLst>
          </p:cNvPr>
          <p:cNvSpPr txBox="1"/>
          <p:nvPr/>
        </p:nvSpPr>
        <p:spPr>
          <a:xfrm>
            <a:off x="4140289" y="6165463"/>
            <a:ext cx="1618939" cy="369332"/>
          </a:xfrm>
          <a:prstGeom prst="rect">
            <a:avLst/>
          </a:prstGeom>
          <a:noFill/>
        </p:spPr>
        <p:txBody>
          <a:bodyPr wrap="square" rtlCol="0">
            <a:spAutoFit/>
          </a:bodyPr>
          <a:lstStyle/>
          <a:p>
            <a:r>
              <a:rPr lang="es-MX" b="1" dirty="0"/>
              <a:t>Sin Iniciar</a:t>
            </a:r>
            <a:r>
              <a:rPr lang="es-MX" dirty="0"/>
              <a:t> </a:t>
            </a:r>
            <a:endParaRPr lang="es-CO" dirty="0"/>
          </a:p>
        </p:txBody>
      </p:sp>
      <p:sp>
        <p:nvSpPr>
          <p:cNvPr id="12" name="CuadroTexto 11">
            <a:extLst>
              <a:ext uri="{FF2B5EF4-FFF2-40B4-BE49-F238E27FC236}">
                <a16:creationId xmlns:a16="http://schemas.microsoft.com/office/drawing/2014/main" id="{8DDDE182-C094-5C8A-A395-9C73B7CF7F00}"/>
              </a:ext>
            </a:extLst>
          </p:cNvPr>
          <p:cNvSpPr txBox="1"/>
          <p:nvPr/>
        </p:nvSpPr>
        <p:spPr>
          <a:xfrm>
            <a:off x="2213795" y="6151743"/>
            <a:ext cx="1618939" cy="369332"/>
          </a:xfrm>
          <a:prstGeom prst="rect">
            <a:avLst/>
          </a:prstGeom>
          <a:noFill/>
        </p:spPr>
        <p:txBody>
          <a:bodyPr wrap="square" rtlCol="0">
            <a:spAutoFit/>
          </a:bodyPr>
          <a:lstStyle/>
          <a:p>
            <a:r>
              <a:rPr lang="es-MX" b="1" dirty="0"/>
              <a:t>En Progreso</a:t>
            </a:r>
            <a:r>
              <a:rPr lang="es-MX" dirty="0"/>
              <a:t> </a:t>
            </a:r>
            <a:endParaRPr lang="es-CO" dirty="0"/>
          </a:p>
        </p:txBody>
      </p:sp>
    </p:spTree>
    <p:extLst>
      <p:ext uri="{BB962C8B-B14F-4D97-AF65-F5344CB8AC3E}">
        <p14:creationId xmlns:p14="http://schemas.microsoft.com/office/powerpoint/2010/main" val="3096117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0D70920E-2609-78AD-814D-574C25E257DE}"/>
              </a:ext>
            </a:extLst>
          </p:cNvPr>
          <p:cNvSpPr txBox="1"/>
          <p:nvPr/>
        </p:nvSpPr>
        <p:spPr>
          <a:xfrm>
            <a:off x="2537737" y="713303"/>
            <a:ext cx="7116525" cy="899324"/>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1800" b="1" dirty="0">
                <a:solidFill>
                  <a:schemeClr val="accent1">
                    <a:lumMod val="75000"/>
                  </a:schemeClr>
                </a:solidFill>
                <a:latin typeface="Verdana"/>
                <a:ea typeface="Verdana"/>
              </a:rPr>
              <a:t>Resultados del Monitoreo</a:t>
            </a:r>
          </a:p>
          <a:p>
            <a:pPr algn="ctr"/>
            <a:r>
              <a:rPr lang="es-ES" sz="1800" b="1" dirty="0">
                <a:solidFill>
                  <a:srgbClr val="FF0000"/>
                </a:solidFill>
                <a:latin typeface="Verdana"/>
                <a:ea typeface="Verdana"/>
              </a:rPr>
              <a:t>COMPONENTE: PARTICIPACION CIUDADANA Y RENDICION DE CUENTAS </a:t>
            </a:r>
          </a:p>
        </p:txBody>
      </p:sp>
      <p:sp>
        <p:nvSpPr>
          <p:cNvPr id="5" name="CuadroTexto 4">
            <a:extLst>
              <a:ext uri="{FF2B5EF4-FFF2-40B4-BE49-F238E27FC236}">
                <a16:creationId xmlns:a16="http://schemas.microsoft.com/office/drawing/2014/main" id="{C520F6F8-A673-AD0B-C9CA-0563A0684043}"/>
              </a:ext>
            </a:extLst>
          </p:cNvPr>
          <p:cNvSpPr txBox="1"/>
          <p:nvPr/>
        </p:nvSpPr>
        <p:spPr>
          <a:xfrm>
            <a:off x="116078" y="1740373"/>
            <a:ext cx="6223454" cy="4801314"/>
          </a:xfrm>
          <a:prstGeom prst="rect">
            <a:avLst/>
          </a:prstGeom>
          <a:no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285750" indent="-285750" algn="just">
              <a:buFont typeface="Arial" panose="020B0604020202020204" pitchFamily="34" charset="0"/>
              <a:buChar char="•"/>
            </a:pPr>
            <a:r>
              <a:rPr lang="es-MX" dirty="0">
                <a:latin typeface="Verdana" panose="020B0604030504040204" pitchFamily="34" charset="0"/>
                <a:ea typeface="Verdana" panose="020B0604030504040204" pitchFamily="34" charset="0"/>
              </a:rPr>
              <a:t>Se publicó un instrumento normativo en materia de vivienda urbana “Proyecto de Resolución Por la cual se establece la implementación de los criterios de priorización para los potenciales beneficiarios del programa de promoción de acceso a la vivienda de interés social “Mi Casa Ya”.</a:t>
            </a:r>
            <a:endParaRPr lang="es-MX" dirty="0">
              <a:latin typeface="Verdana" panose="020B0604030504040204" pitchFamily="34" charset="0"/>
              <a:ea typeface="Verdana" panose="020B0604030504040204" pitchFamily="34" charset="0"/>
              <a:cs typeface="Calibri"/>
            </a:endParaRPr>
          </a:p>
          <a:p>
            <a:pPr algn="just"/>
            <a:endParaRPr lang="es-MX" dirty="0">
              <a:latin typeface="Verdana" panose="020B0604030504040204" pitchFamily="34" charset="0"/>
              <a:ea typeface="Verdana" panose="020B0604030504040204" pitchFamily="34" charset="0"/>
              <a:cs typeface="Calibri"/>
            </a:endParaRPr>
          </a:p>
          <a:p>
            <a:pPr marL="285750" indent="-285750" algn="just">
              <a:buFont typeface="Arial" panose="020B0604020202020204" pitchFamily="34" charset="0"/>
              <a:buChar char="•"/>
            </a:pPr>
            <a:r>
              <a:rPr lang="es-MX" dirty="0">
                <a:latin typeface="Verdana" panose="020B0604030504040204" pitchFamily="34" charset="0"/>
                <a:ea typeface="Verdana" panose="020B0604030504040204" pitchFamily="34" charset="0"/>
              </a:rPr>
              <a:t>La Dirección de Política y Regulación brindó 315 asistencias técnicas en temáticas de aprovechamiento, calidad del agua, Ruta ComuniAgua, cambio climático, disposición final, gestión del riesgo, planes ambientales entre otros. </a:t>
            </a:r>
            <a:endParaRPr lang="es-MX" dirty="0">
              <a:latin typeface="Verdana" panose="020B0604030504040204" pitchFamily="34" charset="0"/>
              <a:ea typeface="Verdana" panose="020B0604030504040204" pitchFamily="34" charset="0"/>
              <a:cs typeface="Calibri"/>
            </a:endParaRPr>
          </a:p>
          <a:p>
            <a:pPr marL="285750" indent="-285750" algn="just">
              <a:buFont typeface="Arial" panose="020B0604020202020204" pitchFamily="34" charset="0"/>
              <a:buChar char="•"/>
            </a:pPr>
            <a:endParaRPr lang="es-MX" dirty="0">
              <a:latin typeface="Verdana" panose="020B0604030504040204" pitchFamily="34" charset="0"/>
              <a:ea typeface="Verdana" panose="020B0604030504040204" pitchFamily="34" charset="0"/>
              <a:cs typeface="Calibri"/>
            </a:endParaRPr>
          </a:p>
          <a:p>
            <a:pPr marL="285750" indent="-285750" algn="just">
              <a:buFont typeface="Arial" panose="020B0604020202020204" pitchFamily="34" charset="0"/>
              <a:buChar char="•"/>
            </a:pPr>
            <a:r>
              <a:rPr lang="es-MX" dirty="0">
                <a:latin typeface="Verdana" panose="020B0604030504040204" pitchFamily="34" charset="0"/>
                <a:ea typeface="Verdana" panose="020B0604030504040204" pitchFamily="34" charset="0"/>
              </a:rPr>
              <a:t>Se publicó el Informe al Congreso en la página del Ministerio de Vivienda, Ciudad y Territorio.</a:t>
            </a:r>
            <a:endParaRPr lang="es-ES" i="1" dirty="0">
              <a:solidFill>
                <a:schemeClr val="bg1">
                  <a:lumMod val="50000"/>
                </a:schemeClr>
              </a:solidFill>
              <a:latin typeface="Verdana" panose="020B0604030504040204" pitchFamily="34" charset="0"/>
              <a:ea typeface="Verdana" panose="020B0604030504040204" pitchFamily="34" charset="0"/>
              <a:cs typeface="Calibri"/>
            </a:endParaRPr>
          </a:p>
        </p:txBody>
      </p:sp>
      <p:pic>
        <p:nvPicPr>
          <p:cNvPr id="8194" name="Picture 2">
            <a:extLst>
              <a:ext uri="{FF2B5EF4-FFF2-40B4-BE49-F238E27FC236}">
                <a16:creationId xmlns:a16="http://schemas.microsoft.com/office/drawing/2014/main" id="{58425CB2-67B9-6377-B1E8-5C0678F0DA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0335" y="1936679"/>
            <a:ext cx="4602961" cy="2929157"/>
          </a:xfrm>
          <a:prstGeom prst="rect">
            <a:avLst/>
          </a:prstGeom>
          <a:noFill/>
          <a:extLst>
            <a:ext uri="{909E8E84-426E-40DD-AFC4-6F175D3DCCD1}">
              <a14:hiddenFill xmlns:a14="http://schemas.microsoft.com/office/drawing/2010/main">
                <a:solidFill>
                  <a:srgbClr val="FFFFFF"/>
                </a:solidFill>
              </a14:hiddenFill>
            </a:ext>
          </a:extLst>
        </p:spPr>
      </p:pic>
      <p:sp>
        <p:nvSpPr>
          <p:cNvPr id="2" name="Elipse 1">
            <a:extLst>
              <a:ext uri="{FF2B5EF4-FFF2-40B4-BE49-F238E27FC236}">
                <a16:creationId xmlns:a16="http://schemas.microsoft.com/office/drawing/2014/main" id="{D1026053-B068-A634-4927-500F0A978142}"/>
              </a:ext>
            </a:extLst>
          </p:cNvPr>
          <p:cNvSpPr/>
          <p:nvPr/>
        </p:nvSpPr>
        <p:spPr>
          <a:xfrm>
            <a:off x="7388243" y="5214985"/>
            <a:ext cx="1139253" cy="1082554"/>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Elipse 2">
            <a:extLst>
              <a:ext uri="{FF2B5EF4-FFF2-40B4-BE49-F238E27FC236}">
                <a16:creationId xmlns:a16="http://schemas.microsoft.com/office/drawing/2014/main" id="{1658B728-F610-35FA-8C4B-6855A18C5D8A}"/>
              </a:ext>
            </a:extLst>
          </p:cNvPr>
          <p:cNvSpPr/>
          <p:nvPr/>
        </p:nvSpPr>
        <p:spPr>
          <a:xfrm>
            <a:off x="9007182" y="5210680"/>
            <a:ext cx="1139253" cy="1082554"/>
          </a:xfrm>
          <a:prstGeom prst="ellipse">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Elipse 5">
            <a:extLst>
              <a:ext uri="{FF2B5EF4-FFF2-40B4-BE49-F238E27FC236}">
                <a16:creationId xmlns:a16="http://schemas.microsoft.com/office/drawing/2014/main" id="{B37231F8-7CE4-46E8-0880-4ED4BDCEF495}"/>
              </a:ext>
            </a:extLst>
          </p:cNvPr>
          <p:cNvSpPr/>
          <p:nvPr/>
        </p:nvSpPr>
        <p:spPr>
          <a:xfrm>
            <a:off x="10569311" y="5214985"/>
            <a:ext cx="1139253" cy="1082554"/>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CuadroTexto 6">
            <a:extLst>
              <a:ext uri="{FF2B5EF4-FFF2-40B4-BE49-F238E27FC236}">
                <a16:creationId xmlns:a16="http://schemas.microsoft.com/office/drawing/2014/main" id="{30561C00-9A7C-12ED-0660-11791C98E2CD}"/>
              </a:ext>
            </a:extLst>
          </p:cNvPr>
          <p:cNvSpPr txBox="1"/>
          <p:nvPr/>
        </p:nvSpPr>
        <p:spPr>
          <a:xfrm>
            <a:off x="870879" y="5298574"/>
            <a:ext cx="824459" cy="615553"/>
          </a:xfrm>
          <a:prstGeom prst="rect">
            <a:avLst/>
          </a:prstGeom>
          <a:noFill/>
        </p:spPr>
        <p:txBody>
          <a:bodyPr wrap="square" rtlCol="0">
            <a:spAutoFit/>
          </a:bodyPr>
          <a:lstStyle/>
          <a:p>
            <a:r>
              <a:rPr lang="es-MX" sz="3400" b="1" dirty="0">
                <a:solidFill>
                  <a:schemeClr val="bg1"/>
                </a:solidFill>
              </a:rPr>
              <a:t>14</a:t>
            </a:r>
            <a:endParaRPr lang="es-CO" sz="3400" b="1" dirty="0">
              <a:solidFill>
                <a:schemeClr val="bg1"/>
              </a:solidFill>
            </a:endParaRPr>
          </a:p>
        </p:txBody>
      </p:sp>
      <p:sp>
        <p:nvSpPr>
          <p:cNvPr id="8" name="CuadroTexto 7">
            <a:extLst>
              <a:ext uri="{FF2B5EF4-FFF2-40B4-BE49-F238E27FC236}">
                <a16:creationId xmlns:a16="http://schemas.microsoft.com/office/drawing/2014/main" id="{CAFE0278-8F8C-553C-30BA-6AD508DC639B}"/>
              </a:ext>
            </a:extLst>
          </p:cNvPr>
          <p:cNvSpPr txBox="1"/>
          <p:nvPr/>
        </p:nvSpPr>
        <p:spPr>
          <a:xfrm>
            <a:off x="7569377" y="5444182"/>
            <a:ext cx="824459" cy="615553"/>
          </a:xfrm>
          <a:prstGeom prst="rect">
            <a:avLst/>
          </a:prstGeom>
          <a:noFill/>
        </p:spPr>
        <p:txBody>
          <a:bodyPr wrap="square" rtlCol="0">
            <a:spAutoFit/>
          </a:bodyPr>
          <a:lstStyle/>
          <a:p>
            <a:r>
              <a:rPr lang="es-MX" sz="3400" b="1" dirty="0">
                <a:solidFill>
                  <a:schemeClr val="bg1"/>
                </a:solidFill>
              </a:rPr>
              <a:t>56</a:t>
            </a:r>
            <a:endParaRPr lang="es-CO" sz="3400" b="1" dirty="0">
              <a:solidFill>
                <a:schemeClr val="bg1"/>
              </a:solidFill>
            </a:endParaRPr>
          </a:p>
        </p:txBody>
      </p:sp>
      <p:sp>
        <p:nvSpPr>
          <p:cNvPr id="9" name="CuadroTexto 8">
            <a:extLst>
              <a:ext uri="{FF2B5EF4-FFF2-40B4-BE49-F238E27FC236}">
                <a16:creationId xmlns:a16="http://schemas.microsoft.com/office/drawing/2014/main" id="{E6BC73E0-A0EE-7169-3FD5-9A2299EB9362}"/>
              </a:ext>
            </a:extLst>
          </p:cNvPr>
          <p:cNvSpPr txBox="1"/>
          <p:nvPr/>
        </p:nvSpPr>
        <p:spPr>
          <a:xfrm>
            <a:off x="10812701" y="5479586"/>
            <a:ext cx="824459" cy="615553"/>
          </a:xfrm>
          <a:prstGeom prst="rect">
            <a:avLst/>
          </a:prstGeom>
          <a:noFill/>
        </p:spPr>
        <p:txBody>
          <a:bodyPr wrap="square" rtlCol="0">
            <a:spAutoFit/>
          </a:bodyPr>
          <a:lstStyle/>
          <a:p>
            <a:r>
              <a:rPr lang="es-MX" sz="3400" b="1" dirty="0">
                <a:solidFill>
                  <a:schemeClr val="bg1"/>
                </a:solidFill>
              </a:rPr>
              <a:t>20</a:t>
            </a:r>
            <a:endParaRPr lang="es-CO" sz="3400" b="1" dirty="0">
              <a:solidFill>
                <a:schemeClr val="bg1"/>
              </a:solidFill>
            </a:endParaRPr>
          </a:p>
        </p:txBody>
      </p:sp>
      <p:sp>
        <p:nvSpPr>
          <p:cNvPr id="10" name="CuadroTexto 9">
            <a:extLst>
              <a:ext uri="{FF2B5EF4-FFF2-40B4-BE49-F238E27FC236}">
                <a16:creationId xmlns:a16="http://schemas.microsoft.com/office/drawing/2014/main" id="{70FF4AEB-FECE-F86A-37E4-61A2F65479BA}"/>
              </a:ext>
            </a:extLst>
          </p:cNvPr>
          <p:cNvSpPr txBox="1"/>
          <p:nvPr/>
        </p:nvSpPr>
        <p:spPr>
          <a:xfrm>
            <a:off x="9380989" y="5479586"/>
            <a:ext cx="497529" cy="615553"/>
          </a:xfrm>
          <a:prstGeom prst="rect">
            <a:avLst/>
          </a:prstGeom>
          <a:noFill/>
        </p:spPr>
        <p:txBody>
          <a:bodyPr wrap="square" rtlCol="0">
            <a:spAutoFit/>
          </a:bodyPr>
          <a:lstStyle/>
          <a:p>
            <a:r>
              <a:rPr lang="es-MX" sz="3400" b="1" dirty="0">
                <a:solidFill>
                  <a:schemeClr val="bg1"/>
                </a:solidFill>
              </a:rPr>
              <a:t>1</a:t>
            </a:r>
            <a:endParaRPr lang="es-CO" sz="3400" b="1" dirty="0">
              <a:solidFill>
                <a:schemeClr val="bg1"/>
              </a:solidFill>
            </a:endParaRPr>
          </a:p>
        </p:txBody>
      </p:sp>
      <p:sp>
        <p:nvSpPr>
          <p:cNvPr id="11" name="CuadroTexto 10">
            <a:extLst>
              <a:ext uri="{FF2B5EF4-FFF2-40B4-BE49-F238E27FC236}">
                <a16:creationId xmlns:a16="http://schemas.microsoft.com/office/drawing/2014/main" id="{55CF245D-E871-C115-0211-33896024F862}"/>
              </a:ext>
            </a:extLst>
          </p:cNvPr>
          <p:cNvSpPr txBox="1"/>
          <p:nvPr/>
        </p:nvSpPr>
        <p:spPr>
          <a:xfrm>
            <a:off x="10569311" y="6398188"/>
            <a:ext cx="1618939" cy="369332"/>
          </a:xfrm>
          <a:prstGeom prst="rect">
            <a:avLst/>
          </a:prstGeom>
          <a:noFill/>
        </p:spPr>
        <p:txBody>
          <a:bodyPr wrap="square" rtlCol="0">
            <a:spAutoFit/>
          </a:bodyPr>
          <a:lstStyle/>
          <a:p>
            <a:r>
              <a:rPr lang="es-MX" b="1" dirty="0"/>
              <a:t>Sin Iniciar</a:t>
            </a:r>
            <a:r>
              <a:rPr lang="es-MX" dirty="0"/>
              <a:t> </a:t>
            </a:r>
            <a:endParaRPr lang="es-CO" dirty="0"/>
          </a:p>
        </p:txBody>
      </p:sp>
      <p:sp>
        <p:nvSpPr>
          <p:cNvPr id="12" name="CuadroTexto 11">
            <a:extLst>
              <a:ext uri="{FF2B5EF4-FFF2-40B4-BE49-F238E27FC236}">
                <a16:creationId xmlns:a16="http://schemas.microsoft.com/office/drawing/2014/main" id="{5AFEFC48-E24F-8E41-BBA4-A2145DE97FFB}"/>
              </a:ext>
            </a:extLst>
          </p:cNvPr>
          <p:cNvSpPr txBox="1"/>
          <p:nvPr/>
        </p:nvSpPr>
        <p:spPr>
          <a:xfrm>
            <a:off x="8799841" y="6398188"/>
            <a:ext cx="1618939" cy="369332"/>
          </a:xfrm>
          <a:prstGeom prst="rect">
            <a:avLst/>
          </a:prstGeom>
          <a:noFill/>
        </p:spPr>
        <p:txBody>
          <a:bodyPr wrap="square" rtlCol="0">
            <a:spAutoFit/>
          </a:bodyPr>
          <a:lstStyle/>
          <a:p>
            <a:r>
              <a:rPr lang="es-MX" b="1" dirty="0"/>
              <a:t>En Progreso</a:t>
            </a:r>
            <a:r>
              <a:rPr lang="es-MX" dirty="0"/>
              <a:t> </a:t>
            </a:r>
            <a:endParaRPr lang="es-CO" dirty="0"/>
          </a:p>
        </p:txBody>
      </p:sp>
      <p:sp>
        <p:nvSpPr>
          <p:cNvPr id="13" name="CuadroTexto 12">
            <a:extLst>
              <a:ext uri="{FF2B5EF4-FFF2-40B4-BE49-F238E27FC236}">
                <a16:creationId xmlns:a16="http://schemas.microsoft.com/office/drawing/2014/main" id="{2B891E31-7F9F-7832-E42B-8C43B749E485}"/>
              </a:ext>
            </a:extLst>
          </p:cNvPr>
          <p:cNvSpPr txBox="1"/>
          <p:nvPr/>
        </p:nvSpPr>
        <p:spPr>
          <a:xfrm>
            <a:off x="7180902" y="6398188"/>
            <a:ext cx="1618939" cy="369332"/>
          </a:xfrm>
          <a:prstGeom prst="rect">
            <a:avLst/>
          </a:prstGeom>
          <a:noFill/>
        </p:spPr>
        <p:txBody>
          <a:bodyPr wrap="square" rtlCol="0">
            <a:spAutoFit/>
          </a:bodyPr>
          <a:lstStyle/>
          <a:p>
            <a:r>
              <a:rPr lang="es-MX" b="1" dirty="0"/>
              <a:t>Cumplidas</a:t>
            </a:r>
            <a:r>
              <a:rPr lang="es-MX" dirty="0"/>
              <a:t> </a:t>
            </a:r>
            <a:endParaRPr lang="es-CO" dirty="0"/>
          </a:p>
        </p:txBody>
      </p:sp>
    </p:spTree>
    <p:extLst>
      <p:ext uri="{BB962C8B-B14F-4D97-AF65-F5344CB8AC3E}">
        <p14:creationId xmlns:p14="http://schemas.microsoft.com/office/powerpoint/2010/main" val="2024915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0D70920E-2609-78AD-814D-574C25E257DE}"/>
              </a:ext>
            </a:extLst>
          </p:cNvPr>
          <p:cNvSpPr txBox="1"/>
          <p:nvPr/>
        </p:nvSpPr>
        <p:spPr>
          <a:xfrm>
            <a:off x="2537737" y="883252"/>
            <a:ext cx="7116525" cy="899324"/>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1800" b="1">
                <a:solidFill>
                  <a:schemeClr val="accent1">
                    <a:lumMod val="75000"/>
                  </a:schemeClr>
                </a:solidFill>
                <a:latin typeface="Verdana"/>
                <a:ea typeface="Verdana"/>
              </a:rPr>
              <a:t>Resultados del Monitoreo</a:t>
            </a:r>
          </a:p>
          <a:p>
            <a:pPr algn="ctr"/>
            <a:r>
              <a:rPr lang="es-ES" sz="1800" b="1">
                <a:solidFill>
                  <a:srgbClr val="FF0000"/>
                </a:solidFill>
                <a:latin typeface="Verdana"/>
                <a:ea typeface="Verdana"/>
              </a:rPr>
              <a:t>COMPONENTE: TRANSPARENCIA Y ACCESO A LA INFORMACIÓN </a:t>
            </a:r>
          </a:p>
        </p:txBody>
      </p:sp>
      <p:sp>
        <p:nvSpPr>
          <p:cNvPr id="5" name="CuadroTexto 4">
            <a:extLst>
              <a:ext uri="{FF2B5EF4-FFF2-40B4-BE49-F238E27FC236}">
                <a16:creationId xmlns:a16="http://schemas.microsoft.com/office/drawing/2014/main" id="{C520F6F8-A673-AD0B-C9CA-0563A0684043}"/>
              </a:ext>
            </a:extLst>
          </p:cNvPr>
          <p:cNvSpPr txBox="1"/>
          <p:nvPr/>
        </p:nvSpPr>
        <p:spPr>
          <a:xfrm>
            <a:off x="820678" y="2222385"/>
            <a:ext cx="5542546" cy="4185761"/>
          </a:xfrm>
          <a:prstGeom prst="rect">
            <a:avLst/>
          </a:prstGeom>
          <a:noFill/>
        </p:spPr>
        <p:txBody>
          <a:bodyPr wrap="square" lIns="91440" tIns="45720" rIns="91440" bIns="45720" rtlCol="0" anchor="ctr">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285750" indent="-285750" algn="just">
              <a:buFont typeface="Arial" panose="020B0604020202020204" pitchFamily="34" charset="0"/>
              <a:buChar char="•"/>
            </a:pPr>
            <a:r>
              <a:rPr lang="es-ES" sz="1900" dirty="0">
                <a:latin typeface="Verdana" panose="020B0604030504040204" pitchFamily="34" charset="0"/>
                <a:ea typeface="Verdana" panose="020B0604030504040204" pitchFamily="34" charset="0"/>
              </a:rPr>
              <a:t>Se publicó en la página web del Ministerio el Reporte de Monitoreo del Primer cuatrimestre del año y se socializó a través de redes internas.</a:t>
            </a:r>
          </a:p>
          <a:p>
            <a:pPr algn="just"/>
            <a:r>
              <a:rPr lang="es-ES" sz="1900" dirty="0">
                <a:latin typeface="Verdana" panose="020B0604030504040204" pitchFamily="34" charset="0"/>
                <a:ea typeface="Verdana" panose="020B0604030504040204" pitchFamily="34" charset="0"/>
              </a:rPr>
              <a:t> </a:t>
            </a:r>
          </a:p>
          <a:p>
            <a:pPr marL="285750" indent="-285750" algn="just">
              <a:buFont typeface="Arial" panose="020B0604020202020204" pitchFamily="34" charset="0"/>
              <a:buChar char="•"/>
            </a:pPr>
            <a:r>
              <a:rPr lang="es-ES" sz="1900" dirty="0">
                <a:latin typeface="Verdana" panose="020B0604030504040204" pitchFamily="34" charset="0"/>
                <a:ea typeface="Verdana" panose="020B0604030504040204" pitchFamily="34" charset="0"/>
              </a:rPr>
              <a:t>Se realizó el monitoreo al portal de transparencia y acceso a la información en donde se verificó la publicación de la información mínima de ley. </a:t>
            </a:r>
          </a:p>
          <a:p>
            <a:pPr algn="just"/>
            <a:endParaRPr lang="es-ES" sz="19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900" dirty="0">
                <a:latin typeface="Verdana" panose="020B0604030504040204" pitchFamily="34" charset="0"/>
                <a:ea typeface="Verdana" panose="020B0604030504040204" pitchFamily="34" charset="0"/>
              </a:rPr>
              <a:t>Se ha generado alerta oportuna a las dependencias para cumplir con el reporte de evidencias al Programa de Transparencia.</a:t>
            </a:r>
            <a:endParaRPr lang="es-ES" sz="1900" dirty="0">
              <a:latin typeface="Verdana" panose="020B0604030504040204" pitchFamily="34" charset="0"/>
              <a:ea typeface="Verdana" panose="020B0604030504040204" pitchFamily="34" charset="0"/>
              <a:cs typeface="Calibri"/>
            </a:endParaRPr>
          </a:p>
        </p:txBody>
      </p:sp>
      <p:pic>
        <p:nvPicPr>
          <p:cNvPr id="9218" name="Picture 2">
            <a:extLst>
              <a:ext uri="{FF2B5EF4-FFF2-40B4-BE49-F238E27FC236}">
                <a16:creationId xmlns:a16="http://schemas.microsoft.com/office/drawing/2014/main" id="{A0C0B91E-8A3B-4B29-3B42-3DA679192A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5290" y="1633423"/>
            <a:ext cx="3591153" cy="3591153"/>
          </a:xfrm>
          <a:prstGeom prst="rect">
            <a:avLst/>
          </a:prstGeom>
          <a:noFill/>
          <a:extLst>
            <a:ext uri="{909E8E84-426E-40DD-AFC4-6F175D3DCCD1}">
              <a14:hiddenFill xmlns:a14="http://schemas.microsoft.com/office/drawing/2010/main">
                <a:solidFill>
                  <a:srgbClr val="FFFFFF"/>
                </a:solidFill>
              </a14:hiddenFill>
            </a:ext>
          </a:extLst>
        </p:spPr>
      </p:pic>
      <p:sp>
        <p:nvSpPr>
          <p:cNvPr id="2" name="Elipse 1">
            <a:extLst>
              <a:ext uri="{FF2B5EF4-FFF2-40B4-BE49-F238E27FC236}">
                <a16:creationId xmlns:a16="http://schemas.microsoft.com/office/drawing/2014/main" id="{1EF63837-E68B-A220-9244-D9BF69F98063}"/>
              </a:ext>
            </a:extLst>
          </p:cNvPr>
          <p:cNvSpPr/>
          <p:nvPr/>
        </p:nvSpPr>
        <p:spPr>
          <a:xfrm>
            <a:off x="7388243" y="5214985"/>
            <a:ext cx="1139253" cy="1082554"/>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Elipse 2">
            <a:extLst>
              <a:ext uri="{FF2B5EF4-FFF2-40B4-BE49-F238E27FC236}">
                <a16:creationId xmlns:a16="http://schemas.microsoft.com/office/drawing/2014/main" id="{3621DCFB-0B3E-732C-3120-8CF98A6421B4}"/>
              </a:ext>
            </a:extLst>
          </p:cNvPr>
          <p:cNvSpPr/>
          <p:nvPr/>
        </p:nvSpPr>
        <p:spPr>
          <a:xfrm>
            <a:off x="8978777" y="5238320"/>
            <a:ext cx="1139253" cy="1082554"/>
          </a:xfrm>
          <a:prstGeom prst="ellipse">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Elipse 5">
            <a:extLst>
              <a:ext uri="{FF2B5EF4-FFF2-40B4-BE49-F238E27FC236}">
                <a16:creationId xmlns:a16="http://schemas.microsoft.com/office/drawing/2014/main" id="{E9273522-B97A-5330-F6D5-F777852CFC46}"/>
              </a:ext>
            </a:extLst>
          </p:cNvPr>
          <p:cNvSpPr/>
          <p:nvPr/>
        </p:nvSpPr>
        <p:spPr>
          <a:xfrm>
            <a:off x="10569311" y="5214985"/>
            <a:ext cx="1139253" cy="1082554"/>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CuadroTexto 6">
            <a:extLst>
              <a:ext uri="{FF2B5EF4-FFF2-40B4-BE49-F238E27FC236}">
                <a16:creationId xmlns:a16="http://schemas.microsoft.com/office/drawing/2014/main" id="{B99C7FC8-95BC-2DC0-31E5-30BAC0979BB2}"/>
              </a:ext>
            </a:extLst>
          </p:cNvPr>
          <p:cNvSpPr txBox="1"/>
          <p:nvPr/>
        </p:nvSpPr>
        <p:spPr>
          <a:xfrm>
            <a:off x="7759847" y="5451128"/>
            <a:ext cx="824459" cy="615553"/>
          </a:xfrm>
          <a:prstGeom prst="rect">
            <a:avLst/>
          </a:prstGeom>
          <a:noFill/>
        </p:spPr>
        <p:txBody>
          <a:bodyPr wrap="square" rtlCol="0">
            <a:spAutoFit/>
          </a:bodyPr>
          <a:lstStyle/>
          <a:p>
            <a:r>
              <a:rPr lang="es-MX" sz="3400" b="1" dirty="0">
                <a:solidFill>
                  <a:schemeClr val="bg1"/>
                </a:solidFill>
              </a:rPr>
              <a:t>1</a:t>
            </a:r>
            <a:endParaRPr lang="es-CO" sz="3400" b="1" dirty="0">
              <a:solidFill>
                <a:schemeClr val="bg1"/>
              </a:solidFill>
            </a:endParaRPr>
          </a:p>
        </p:txBody>
      </p:sp>
      <p:sp>
        <p:nvSpPr>
          <p:cNvPr id="8" name="CuadroTexto 7">
            <a:extLst>
              <a:ext uri="{FF2B5EF4-FFF2-40B4-BE49-F238E27FC236}">
                <a16:creationId xmlns:a16="http://schemas.microsoft.com/office/drawing/2014/main" id="{A6D43F3C-38BC-876A-E80E-1D8A317AE993}"/>
              </a:ext>
            </a:extLst>
          </p:cNvPr>
          <p:cNvSpPr txBox="1"/>
          <p:nvPr/>
        </p:nvSpPr>
        <p:spPr>
          <a:xfrm>
            <a:off x="9323689" y="5471820"/>
            <a:ext cx="824459" cy="615553"/>
          </a:xfrm>
          <a:prstGeom prst="rect">
            <a:avLst/>
          </a:prstGeom>
          <a:noFill/>
        </p:spPr>
        <p:txBody>
          <a:bodyPr wrap="square" rtlCol="0">
            <a:spAutoFit/>
          </a:bodyPr>
          <a:lstStyle/>
          <a:p>
            <a:r>
              <a:rPr lang="es-MX" sz="3400" b="1" dirty="0">
                <a:solidFill>
                  <a:schemeClr val="bg1"/>
                </a:solidFill>
              </a:rPr>
              <a:t>0</a:t>
            </a:r>
            <a:endParaRPr lang="es-CO" sz="3400" b="1" dirty="0">
              <a:solidFill>
                <a:schemeClr val="bg1"/>
              </a:solidFill>
            </a:endParaRPr>
          </a:p>
        </p:txBody>
      </p:sp>
      <p:sp>
        <p:nvSpPr>
          <p:cNvPr id="9" name="CuadroTexto 8">
            <a:extLst>
              <a:ext uri="{FF2B5EF4-FFF2-40B4-BE49-F238E27FC236}">
                <a16:creationId xmlns:a16="http://schemas.microsoft.com/office/drawing/2014/main" id="{573FBB17-338B-06BC-92AC-57E2E4284EF2}"/>
              </a:ext>
            </a:extLst>
          </p:cNvPr>
          <p:cNvSpPr txBox="1"/>
          <p:nvPr/>
        </p:nvSpPr>
        <p:spPr>
          <a:xfrm>
            <a:off x="10884105" y="5451128"/>
            <a:ext cx="824459" cy="615553"/>
          </a:xfrm>
          <a:prstGeom prst="rect">
            <a:avLst/>
          </a:prstGeom>
          <a:noFill/>
        </p:spPr>
        <p:txBody>
          <a:bodyPr wrap="square" rtlCol="0">
            <a:spAutoFit/>
          </a:bodyPr>
          <a:lstStyle/>
          <a:p>
            <a:r>
              <a:rPr lang="es-MX" sz="3400" b="1" dirty="0">
                <a:solidFill>
                  <a:schemeClr val="bg1"/>
                </a:solidFill>
              </a:rPr>
              <a:t>3</a:t>
            </a:r>
            <a:endParaRPr lang="es-CO" sz="3400" b="1" dirty="0">
              <a:solidFill>
                <a:schemeClr val="bg1"/>
              </a:solidFill>
            </a:endParaRPr>
          </a:p>
        </p:txBody>
      </p:sp>
      <p:sp>
        <p:nvSpPr>
          <p:cNvPr id="10" name="CuadroTexto 9">
            <a:extLst>
              <a:ext uri="{FF2B5EF4-FFF2-40B4-BE49-F238E27FC236}">
                <a16:creationId xmlns:a16="http://schemas.microsoft.com/office/drawing/2014/main" id="{AEAA5B46-7D59-565A-A6BA-43E5CB31DDE3}"/>
              </a:ext>
            </a:extLst>
          </p:cNvPr>
          <p:cNvSpPr txBox="1"/>
          <p:nvPr/>
        </p:nvSpPr>
        <p:spPr>
          <a:xfrm>
            <a:off x="7218435" y="6365597"/>
            <a:ext cx="1618939" cy="369332"/>
          </a:xfrm>
          <a:prstGeom prst="rect">
            <a:avLst/>
          </a:prstGeom>
          <a:noFill/>
        </p:spPr>
        <p:txBody>
          <a:bodyPr wrap="square" rtlCol="0">
            <a:spAutoFit/>
          </a:bodyPr>
          <a:lstStyle/>
          <a:p>
            <a:r>
              <a:rPr lang="es-MX" b="1" dirty="0"/>
              <a:t>Cumplidas</a:t>
            </a:r>
            <a:r>
              <a:rPr lang="es-MX" dirty="0"/>
              <a:t> </a:t>
            </a:r>
            <a:endParaRPr lang="es-CO" dirty="0"/>
          </a:p>
        </p:txBody>
      </p:sp>
      <p:sp>
        <p:nvSpPr>
          <p:cNvPr id="11" name="CuadroTexto 10">
            <a:extLst>
              <a:ext uri="{FF2B5EF4-FFF2-40B4-BE49-F238E27FC236}">
                <a16:creationId xmlns:a16="http://schemas.microsoft.com/office/drawing/2014/main" id="{C477B33D-0748-C68B-AF16-9CDBE606B8D2}"/>
              </a:ext>
            </a:extLst>
          </p:cNvPr>
          <p:cNvSpPr txBox="1"/>
          <p:nvPr/>
        </p:nvSpPr>
        <p:spPr>
          <a:xfrm>
            <a:off x="8808049" y="6353218"/>
            <a:ext cx="1618939" cy="646331"/>
          </a:xfrm>
          <a:prstGeom prst="rect">
            <a:avLst/>
          </a:prstGeom>
          <a:noFill/>
        </p:spPr>
        <p:txBody>
          <a:bodyPr wrap="square" rtlCol="0">
            <a:spAutoFit/>
          </a:bodyPr>
          <a:lstStyle/>
          <a:p>
            <a:r>
              <a:rPr lang="es-MX" b="1" dirty="0"/>
              <a:t>En Progreso</a:t>
            </a:r>
          </a:p>
          <a:p>
            <a:endParaRPr lang="es-CO" dirty="0"/>
          </a:p>
        </p:txBody>
      </p:sp>
      <p:sp>
        <p:nvSpPr>
          <p:cNvPr id="12" name="CuadroTexto 11">
            <a:extLst>
              <a:ext uri="{FF2B5EF4-FFF2-40B4-BE49-F238E27FC236}">
                <a16:creationId xmlns:a16="http://schemas.microsoft.com/office/drawing/2014/main" id="{CF4367B0-BF17-0A55-5088-19E54D9E7A9A}"/>
              </a:ext>
            </a:extLst>
          </p:cNvPr>
          <p:cNvSpPr txBox="1"/>
          <p:nvPr/>
        </p:nvSpPr>
        <p:spPr>
          <a:xfrm>
            <a:off x="10539651" y="6385833"/>
            <a:ext cx="1618939" cy="369332"/>
          </a:xfrm>
          <a:prstGeom prst="rect">
            <a:avLst/>
          </a:prstGeom>
          <a:noFill/>
        </p:spPr>
        <p:txBody>
          <a:bodyPr wrap="square" rtlCol="0">
            <a:spAutoFit/>
          </a:bodyPr>
          <a:lstStyle/>
          <a:p>
            <a:r>
              <a:rPr lang="es-MX" b="1" dirty="0"/>
              <a:t>Sin Iniciar </a:t>
            </a:r>
            <a:r>
              <a:rPr lang="es-MX" dirty="0"/>
              <a:t> </a:t>
            </a:r>
            <a:endParaRPr lang="es-CO" dirty="0"/>
          </a:p>
        </p:txBody>
      </p:sp>
    </p:spTree>
    <p:extLst>
      <p:ext uri="{BB962C8B-B14F-4D97-AF65-F5344CB8AC3E}">
        <p14:creationId xmlns:p14="http://schemas.microsoft.com/office/powerpoint/2010/main" val="2099365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0D70920E-2609-78AD-814D-574C25E257DE}"/>
              </a:ext>
            </a:extLst>
          </p:cNvPr>
          <p:cNvSpPr txBox="1"/>
          <p:nvPr/>
        </p:nvSpPr>
        <p:spPr>
          <a:xfrm>
            <a:off x="2382994" y="728507"/>
            <a:ext cx="7116525" cy="899324"/>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1800" b="1">
                <a:solidFill>
                  <a:schemeClr val="accent1">
                    <a:lumMod val="75000"/>
                  </a:schemeClr>
                </a:solidFill>
                <a:latin typeface="Verdana"/>
                <a:ea typeface="Verdana"/>
              </a:rPr>
              <a:t>Resultados del Monitoreo</a:t>
            </a:r>
          </a:p>
          <a:p>
            <a:pPr algn="ctr"/>
            <a:r>
              <a:rPr lang="es-ES" sz="1800" b="1">
                <a:solidFill>
                  <a:srgbClr val="FF0000"/>
                </a:solidFill>
                <a:latin typeface="Verdana"/>
                <a:ea typeface="Verdana"/>
              </a:rPr>
              <a:t>COMPONENTE: ESTADO ABIERTO </a:t>
            </a:r>
          </a:p>
        </p:txBody>
      </p:sp>
      <p:pic>
        <p:nvPicPr>
          <p:cNvPr id="10242" name="Picture 2">
            <a:extLst>
              <a:ext uri="{FF2B5EF4-FFF2-40B4-BE49-F238E27FC236}">
                <a16:creationId xmlns:a16="http://schemas.microsoft.com/office/drawing/2014/main" id="{B1CE09F8-06A5-9584-20F8-AED87F5EED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847" y="1275445"/>
            <a:ext cx="3809267" cy="3836672"/>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C520F6F8-A673-AD0B-C9CA-0563A0684043}"/>
              </a:ext>
            </a:extLst>
          </p:cNvPr>
          <p:cNvSpPr txBox="1"/>
          <p:nvPr/>
        </p:nvSpPr>
        <p:spPr>
          <a:xfrm>
            <a:off x="6096000" y="1972605"/>
            <a:ext cx="5428832" cy="3785652"/>
          </a:xfrm>
          <a:prstGeom prst="rect">
            <a:avLst/>
          </a:prstGeom>
          <a:no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285750" indent="-285750" algn="just">
              <a:buFont typeface="Arial" panose="020B0604020202020204" pitchFamily="34" charset="0"/>
              <a:buChar char="•"/>
            </a:pPr>
            <a:r>
              <a:rPr lang="es-ES" sz="2000" dirty="0">
                <a:latin typeface="Verdana" panose="020B0604030504040204" pitchFamily="34" charset="0"/>
                <a:ea typeface="Verdana" panose="020B0604030504040204" pitchFamily="34" charset="0"/>
              </a:rPr>
              <a:t>Se elaboraron 10 Reportes de seguimiento que incluyen  Tableros de Indicadores que muestran el estado del sector constructor en cada región. </a:t>
            </a:r>
          </a:p>
          <a:p>
            <a:pPr algn="just"/>
            <a:endParaRPr lang="es-ES" sz="2000" dirty="0">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s-MX" sz="2000" dirty="0">
                <a:latin typeface="Verdana" panose="020B0604030504040204" pitchFamily="34" charset="0"/>
                <a:ea typeface="Verdana" panose="020B0604030504040204" pitchFamily="34" charset="0"/>
              </a:rPr>
              <a:t>Se ha avanzado en la estrategia ruta ComuniAgua, a través de procesos de socialización, asistencia técnica y trámite de subsidios a las organizaciones comunitarias, beneficiado a través de transferencia de 284 acueductos. </a:t>
            </a:r>
            <a:endParaRPr lang="es-ES" sz="2000" dirty="0">
              <a:latin typeface="Verdana" panose="020B0604030504040204" pitchFamily="34" charset="0"/>
              <a:ea typeface="Verdana" panose="020B0604030504040204" pitchFamily="34" charset="0"/>
            </a:endParaRPr>
          </a:p>
        </p:txBody>
      </p:sp>
      <p:sp>
        <p:nvSpPr>
          <p:cNvPr id="2" name="Elipse 1">
            <a:extLst>
              <a:ext uri="{FF2B5EF4-FFF2-40B4-BE49-F238E27FC236}">
                <a16:creationId xmlns:a16="http://schemas.microsoft.com/office/drawing/2014/main" id="{0138BF82-31D1-76EE-DEFD-FE15F9028DB5}"/>
              </a:ext>
            </a:extLst>
          </p:cNvPr>
          <p:cNvSpPr/>
          <p:nvPr/>
        </p:nvSpPr>
        <p:spPr>
          <a:xfrm>
            <a:off x="681079" y="5119449"/>
            <a:ext cx="1139253" cy="1082554"/>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Elipse 2">
            <a:extLst>
              <a:ext uri="{FF2B5EF4-FFF2-40B4-BE49-F238E27FC236}">
                <a16:creationId xmlns:a16="http://schemas.microsoft.com/office/drawing/2014/main" id="{097485E3-F732-5418-04F4-353B0FDDDDF4}"/>
              </a:ext>
            </a:extLst>
          </p:cNvPr>
          <p:cNvSpPr/>
          <p:nvPr/>
        </p:nvSpPr>
        <p:spPr>
          <a:xfrm>
            <a:off x="2341656" y="5174936"/>
            <a:ext cx="1139253" cy="1082554"/>
          </a:xfrm>
          <a:prstGeom prst="ellipse">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Elipse 5">
            <a:extLst>
              <a:ext uri="{FF2B5EF4-FFF2-40B4-BE49-F238E27FC236}">
                <a16:creationId xmlns:a16="http://schemas.microsoft.com/office/drawing/2014/main" id="{9E3BD4F1-3E70-1975-FF66-BECA8C570093}"/>
              </a:ext>
            </a:extLst>
          </p:cNvPr>
          <p:cNvSpPr/>
          <p:nvPr/>
        </p:nvSpPr>
        <p:spPr>
          <a:xfrm>
            <a:off x="4240686" y="5163294"/>
            <a:ext cx="1139253" cy="1082554"/>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CuadroTexto 6">
            <a:extLst>
              <a:ext uri="{FF2B5EF4-FFF2-40B4-BE49-F238E27FC236}">
                <a16:creationId xmlns:a16="http://schemas.microsoft.com/office/drawing/2014/main" id="{A20354D5-D326-49CA-B700-32A4DC7244AB}"/>
              </a:ext>
            </a:extLst>
          </p:cNvPr>
          <p:cNvSpPr txBox="1"/>
          <p:nvPr/>
        </p:nvSpPr>
        <p:spPr>
          <a:xfrm>
            <a:off x="4058030" y="6374717"/>
            <a:ext cx="1618939" cy="369332"/>
          </a:xfrm>
          <a:prstGeom prst="rect">
            <a:avLst/>
          </a:prstGeom>
          <a:noFill/>
        </p:spPr>
        <p:txBody>
          <a:bodyPr wrap="square" rtlCol="0">
            <a:spAutoFit/>
          </a:bodyPr>
          <a:lstStyle/>
          <a:p>
            <a:r>
              <a:rPr lang="es-MX" b="1" dirty="0"/>
              <a:t>Sin Iniciar</a:t>
            </a:r>
            <a:r>
              <a:rPr lang="es-MX" dirty="0"/>
              <a:t> </a:t>
            </a:r>
            <a:endParaRPr lang="es-CO" dirty="0"/>
          </a:p>
        </p:txBody>
      </p:sp>
      <p:sp>
        <p:nvSpPr>
          <p:cNvPr id="8" name="CuadroTexto 7">
            <a:extLst>
              <a:ext uri="{FF2B5EF4-FFF2-40B4-BE49-F238E27FC236}">
                <a16:creationId xmlns:a16="http://schemas.microsoft.com/office/drawing/2014/main" id="{AD5E9CF8-E1F4-5BF7-C7BF-E9A0CE05F993}"/>
              </a:ext>
            </a:extLst>
          </p:cNvPr>
          <p:cNvSpPr txBox="1"/>
          <p:nvPr/>
        </p:nvSpPr>
        <p:spPr>
          <a:xfrm>
            <a:off x="2146915" y="6374717"/>
            <a:ext cx="1618939" cy="369332"/>
          </a:xfrm>
          <a:prstGeom prst="rect">
            <a:avLst/>
          </a:prstGeom>
          <a:noFill/>
        </p:spPr>
        <p:txBody>
          <a:bodyPr wrap="square" rtlCol="0">
            <a:spAutoFit/>
          </a:bodyPr>
          <a:lstStyle/>
          <a:p>
            <a:r>
              <a:rPr lang="es-MX" b="1" dirty="0"/>
              <a:t>En Progreso</a:t>
            </a:r>
            <a:r>
              <a:rPr lang="es-MX" dirty="0"/>
              <a:t> </a:t>
            </a:r>
            <a:endParaRPr lang="es-CO" dirty="0"/>
          </a:p>
        </p:txBody>
      </p:sp>
      <p:sp>
        <p:nvSpPr>
          <p:cNvPr id="9" name="CuadroTexto 8">
            <a:extLst>
              <a:ext uri="{FF2B5EF4-FFF2-40B4-BE49-F238E27FC236}">
                <a16:creationId xmlns:a16="http://schemas.microsoft.com/office/drawing/2014/main" id="{6EE0F749-B9E9-0D37-02CF-7AEA7A8E83AB}"/>
              </a:ext>
            </a:extLst>
          </p:cNvPr>
          <p:cNvSpPr txBox="1"/>
          <p:nvPr/>
        </p:nvSpPr>
        <p:spPr>
          <a:xfrm>
            <a:off x="441235" y="6374717"/>
            <a:ext cx="1618939" cy="369332"/>
          </a:xfrm>
          <a:prstGeom prst="rect">
            <a:avLst/>
          </a:prstGeom>
          <a:noFill/>
        </p:spPr>
        <p:txBody>
          <a:bodyPr wrap="square" rtlCol="0">
            <a:spAutoFit/>
          </a:bodyPr>
          <a:lstStyle/>
          <a:p>
            <a:r>
              <a:rPr lang="es-MX" b="1" dirty="0"/>
              <a:t>Cumplidas</a:t>
            </a:r>
            <a:r>
              <a:rPr lang="es-MX" dirty="0"/>
              <a:t> </a:t>
            </a:r>
            <a:endParaRPr lang="es-CO" dirty="0"/>
          </a:p>
        </p:txBody>
      </p:sp>
      <p:sp>
        <p:nvSpPr>
          <p:cNvPr id="10" name="CuadroTexto 9">
            <a:extLst>
              <a:ext uri="{FF2B5EF4-FFF2-40B4-BE49-F238E27FC236}">
                <a16:creationId xmlns:a16="http://schemas.microsoft.com/office/drawing/2014/main" id="{BDE6BAC5-2854-A950-D8D7-AE5C3FC748D3}"/>
              </a:ext>
            </a:extLst>
          </p:cNvPr>
          <p:cNvSpPr txBox="1"/>
          <p:nvPr/>
        </p:nvSpPr>
        <p:spPr>
          <a:xfrm>
            <a:off x="874162" y="5369255"/>
            <a:ext cx="824459" cy="615553"/>
          </a:xfrm>
          <a:prstGeom prst="rect">
            <a:avLst/>
          </a:prstGeom>
          <a:noFill/>
        </p:spPr>
        <p:txBody>
          <a:bodyPr wrap="square" rtlCol="0">
            <a:spAutoFit/>
          </a:bodyPr>
          <a:lstStyle/>
          <a:p>
            <a:r>
              <a:rPr lang="es-MX" sz="3400" b="1" dirty="0">
                <a:solidFill>
                  <a:schemeClr val="bg1"/>
                </a:solidFill>
              </a:rPr>
              <a:t>16</a:t>
            </a:r>
            <a:endParaRPr lang="es-CO" sz="3400" b="1" dirty="0">
              <a:solidFill>
                <a:schemeClr val="bg1"/>
              </a:solidFill>
            </a:endParaRPr>
          </a:p>
        </p:txBody>
      </p:sp>
      <p:sp>
        <p:nvSpPr>
          <p:cNvPr id="11" name="CuadroTexto 10">
            <a:extLst>
              <a:ext uri="{FF2B5EF4-FFF2-40B4-BE49-F238E27FC236}">
                <a16:creationId xmlns:a16="http://schemas.microsoft.com/office/drawing/2014/main" id="{6982500D-42A4-5F67-48A1-F98AAF88C06F}"/>
              </a:ext>
            </a:extLst>
          </p:cNvPr>
          <p:cNvSpPr txBox="1"/>
          <p:nvPr/>
        </p:nvSpPr>
        <p:spPr>
          <a:xfrm>
            <a:off x="2624109" y="5411144"/>
            <a:ext cx="824459" cy="615553"/>
          </a:xfrm>
          <a:prstGeom prst="rect">
            <a:avLst/>
          </a:prstGeom>
          <a:noFill/>
        </p:spPr>
        <p:txBody>
          <a:bodyPr wrap="square" rtlCol="0">
            <a:spAutoFit/>
          </a:bodyPr>
          <a:lstStyle/>
          <a:p>
            <a:r>
              <a:rPr lang="es-MX" sz="3400" b="1" dirty="0">
                <a:solidFill>
                  <a:schemeClr val="bg1"/>
                </a:solidFill>
              </a:rPr>
              <a:t>0</a:t>
            </a:r>
            <a:endParaRPr lang="es-CO" sz="3400" b="1" dirty="0">
              <a:solidFill>
                <a:schemeClr val="bg1"/>
              </a:solidFill>
            </a:endParaRPr>
          </a:p>
        </p:txBody>
      </p:sp>
      <p:sp>
        <p:nvSpPr>
          <p:cNvPr id="12" name="CuadroTexto 11">
            <a:extLst>
              <a:ext uri="{FF2B5EF4-FFF2-40B4-BE49-F238E27FC236}">
                <a16:creationId xmlns:a16="http://schemas.microsoft.com/office/drawing/2014/main" id="{C055EABA-9169-E463-7F87-969A42269491}"/>
              </a:ext>
            </a:extLst>
          </p:cNvPr>
          <p:cNvSpPr txBox="1"/>
          <p:nvPr/>
        </p:nvSpPr>
        <p:spPr>
          <a:xfrm>
            <a:off x="4455271" y="5386953"/>
            <a:ext cx="824459" cy="615553"/>
          </a:xfrm>
          <a:prstGeom prst="rect">
            <a:avLst/>
          </a:prstGeom>
          <a:noFill/>
        </p:spPr>
        <p:txBody>
          <a:bodyPr wrap="square" rtlCol="0">
            <a:spAutoFit/>
          </a:bodyPr>
          <a:lstStyle/>
          <a:p>
            <a:r>
              <a:rPr lang="es-MX" sz="3400" b="1" dirty="0">
                <a:solidFill>
                  <a:schemeClr val="bg1"/>
                </a:solidFill>
              </a:rPr>
              <a:t>14</a:t>
            </a:r>
            <a:endParaRPr lang="es-CO" sz="3400" b="1" dirty="0">
              <a:solidFill>
                <a:schemeClr val="bg1"/>
              </a:solidFill>
            </a:endParaRPr>
          </a:p>
        </p:txBody>
      </p:sp>
    </p:spTree>
    <p:extLst>
      <p:ext uri="{BB962C8B-B14F-4D97-AF65-F5344CB8AC3E}">
        <p14:creationId xmlns:p14="http://schemas.microsoft.com/office/powerpoint/2010/main" val="3719632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0D70920E-2609-78AD-814D-574C25E257DE}"/>
              </a:ext>
            </a:extLst>
          </p:cNvPr>
          <p:cNvSpPr txBox="1"/>
          <p:nvPr/>
        </p:nvSpPr>
        <p:spPr>
          <a:xfrm>
            <a:off x="2537737" y="798846"/>
            <a:ext cx="7116525" cy="899324"/>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2200" b="1">
                <a:solidFill>
                  <a:schemeClr val="accent1">
                    <a:lumMod val="75000"/>
                  </a:schemeClr>
                </a:solidFill>
                <a:latin typeface="Verdana"/>
                <a:ea typeface="Verdana"/>
              </a:rPr>
              <a:t>Recomendaciones y/o Información  </a:t>
            </a:r>
            <a:endParaRPr lang="es-ES" sz="2200" b="1">
              <a:solidFill>
                <a:srgbClr val="FF0000"/>
              </a:solidFill>
              <a:latin typeface="Verdana"/>
              <a:ea typeface="Verdana"/>
            </a:endParaRPr>
          </a:p>
        </p:txBody>
      </p:sp>
      <p:sp>
        <p:nvSpPr>
          <p:cNvPr id="5" name="CuadroTexto 4">
            <a:extLst>
              <a:ext uri="{FF2B5EF4-FFF2-40B4-BE49-F238E27FC236}">
                <a16:creationId xmlns:a16="http://schemas.microsoft.com/office/drawing/2014/main" id="{C520F6F8-A673-AD0B-C9CA-0563A0684043}"/>
              </a:ext>
            </a:extLst>
          </p:cNvPr>
          <p:cNvSpPr txBox="1"/>
          <p:nvPr/>
        </p:nvSpPr>
        <p:spPr>
          <a:xfrm>
            <a:off x="635709" y="1698170"/>
            <a:ext cx="8189603" cy="4401205"/>
          </a:xfrm>
          <a:prstGeom prst="rect">
            <a:avLst/>
          </a:prstGeom>
          <a:no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285750" indent="-285750" algn="just">
              <a:buFont typeface="Arial" panose="020B0604020202020204" pitchFamily="34" charset="0"/>
              <a:buChar char="•"/>
            </a:pPr>
            <a:r>
              <a:rPr lang="es-ES" sz="2000" dirty="0"/>
              <a:t>Consultar el Informe de Seguimiento Cuatrimestral del Programa de Transparencia y ética Pública </a:t>
            </a:r>
            <a:r>
              <a:rPr lang="es-CO" sz="2000" dirty="0"/>
              <a:t>generado por la Oficina de Control Interno y tener en cuenta sus observaciones. </a:t>
            </a:r>
          </a:p>
          <a:p>
            <a:pPr algn="just"/>
            <a:endParaRPr lang="es-CO" sz="2000" dirty="0"/>
          </a:p>
          <a:p>
            <a:pPr marL="285750" indent="-285750" algn="just">
              <a:buFont typeface="Arial" panose="020B0604020202020204" pitchFamily="34" charset="0"/>
              <a:buChar char="•"/>
            </a:pPr>
            <a:r>
              <a:rPr lang="es-CO" sz="2000" dirty="0"/>
              <a:t>Divulgar a los servidores públicos y contratistas el mapa de riesgos vigente de la entidad.</a:t>
            </a:r>
          </a:p>
          <a:p>
            <a:pPr algn="just"/>
            <a:endParaRPr lang="es-CO" sz="2000" dirty="0"/>
          </a:p>
          <a:p>
            <a:pPr marL="285750" indent="-285750" algn="just">
              <a:buFont typeface="Arial" panose="020B0604020202020204" pitchFamily="34" charset="0"/>
              <a:buChar char="•"/>
            </a:pPr>
            <a:r>
              <a:rPr lang="es-CO" sz="2000" dirty="0"/>
              <a:t>Se socializará al Grupo de Gestores de Transparencia recomendaciones en el reporte de monitoreo y cumplimiento de actividades y se recordará el procedimiento para solicitar modificaciones a las actividades programadas. </a:t>
            </a:r>
          </a:p>
          <a:p>
            <a:pPr marL="285750" indent="-285750" algn="just">
              <a:buFont typeface="Arial" panose="020B0604020202020204" pitchFamily="34" charset="0"/>
              <a:buChar char="•"/>
            </a:pPr>
            <a:endParaRPr lang="es-CO" sz="2000" dirty="0"/>
          </a:p>
          <a:p>
            <a:pPr marL="285750" indent="-285750" algn="just">
              <a:buFont typeface="Arial" panose="020B0604020202020204" pitchFamily="34" charset="0"/>
              <a:buChar char="•"/>
            </a:pPr>
            <a:r>
              <a:rPr lang="es-CO" sz="2000" dirty="0"/>
              <a:t>Se continuará fortaleciendo la aplicación a la Política de Transparencia dentro de la entidad. </a:t>
            </a:r>
            <a:endParaRPr lang="es-ES" sz="2000" dirty="0"/>
          </a:p>
        </p:txBody>
      </p:sp>
      <p:pic>
        <p:nvPicPr>
          <p:cNvPr id="11266" name="Picture 2">
            <a:extLst>
              <a:ext uri="{FF2B5EF4-FFF2-40B4-BE49-F238E27FC236}">
                <a16:creationId xmlns:a16="http://schemas.microsoft.com/office/drawing/2014/main" id="{64F3ACD2-EB1E-370A-6798-710C7C5CFB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5862" y="2619521"/>
            <a:ext cx="2771862" cy="2909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026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528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08F7C533-5DE6-D0AA-B5E3-34DFA805EA55}"/>
              </a:ext>
            </a:extLst>
          </p:cNvPr>
          <p:cNvPicPr>
            <a:picLocks noChangeAspect="1"/>
          </p:cNvPicPr>
          <p:nvPr/>
        </p:nvPicPr>
        <p:blipFill rotWithShape="1">
          <a:blip r:embed="rId2">
            <a:extLst>
              <a:ext uri="{28A0092B-C50C-407E-A947-70E740481C1C}">
                <a14:useLocalDpi xmlns:a14="http://schemas.microsoft.com/office/drawing/2010/main" val="0"/>
              </a:ext>
            </a:extLst>
          </a:blip>
          <a:srcRect t="91013"/>
          <a:stretch/>
        </p:blipFill>
        <p:spPr>
          <a:xfrm>
            <a:off x="4991310" y="6261739"/>
            <a:ext cx="2209380" cy="160233"/>
          </a:xfrm>
          <a:prstGeom prst="rect">
            <a:avLst/>
          </a:prstGeom>
        </p:spPr>
      </p:pic>
      <p:sp>
        <p:nvSpPr>
          <p:cNvPr id="3" name="Título 3">
            <a:extLst>
              <a:ext uri="{FF2B5EF4-FFF2-40B4-BE49-F238E27FC236}">
                <a16:creationId xmlns:a16="http://schemas.microsoft.com/office/drawing/2014/main" id="{3ED4369D-6414-318E-76F7-57BE0461DE33}"/>
              </a:ext>
            </a:extLst>
          </p:cNvPr>
          <p:cNvSpPr>
            <a:spLocks noGrp="1"/>
          </p:cNvSpPr>
          <p:nvPr/>
        </p:nvSpPr>
        <p:spPr>
          <a:xfrm>
            <a:off x="369313" y="658209"/>
            <a:ext cx="11392365" cy="277086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4900" b="1">
                <a:solidFill>
                  <a:schemeClr val="bg1"/>
                </a:solidFill>
                <a:latin typeface="Nunito Sans regular"/>
                <a:ea typeface="Verdana"/>
              </a:rPr>
              <a:t>Monitoreo al Programa de Transparencia y Ética Pública</a:t>
            </a:r>
          </a:p>
        </p:txBody>
      </p:sp>
      <p:sp>
        <p:nvSpPr>
          <p:cNvPr id="4" name="Título 3">
            <a:extLst>
              <a:ext uri="{FF2B5EF4-FFF2-40B4-BE49-F238E27FC236}">
                <a16:creationId xmlns:a16="http://schemas.microsoft.com/office/drawing/2014/main" id="{ED641E4D-A1EC-F068-E13D-DB15F282C563}"/>
              </a:ext>
            </a:extLst>
          </p:cNvPr>
          <p:cNvSpPr txBox="1">
            <a:spLocks/>
          </p:cNvSpPr>
          <p:nvPr/>
        </p:nvSpPr>
        <p:spPr>
          <a:xfrm>
            <a:off x="1815548" y="4710486"/>
            <a:ext cx="8560904" cy="1232399"/>
          </a:xfrm>
          <a:prstGeom prst="rect">
            <a:avLst/>
          </a:prstGeom>
        </p:spPr>
        <p:txBody>
          <a:bodyPr vert="horz" lIns="91440" tIns="45720" rIns="91440" bIns="45720" rtlCol="0" anchor="b">
            <a:norm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CO" sz="2400">
                <a:solidFill>
                  <a:schemeClr val="bg1"/>
                </a:solidFill>
                <a:ea typeface="+mn-lt"/>
                <a:cs typeface="+mn-lt"/>
              </a:rPr>
              <a:t>II Cuatrimestre</a:t>
            </a:r>
            <a:br>
              <a:rPr lang="es-CO" sz="2400">
                <a:solidFill>
                  <a:schemeClr val="bg1"/>
                </a:solidFill>
                <a:ea typeface="+mn-lt"/>
                <a:cs typeface="+mn-lt"/>
              </a:rPr>
            </a:br>
            <a:r>
              <a:rPr lang="es-CO" sz="2400">
                <a:solidFill>
                  <a:schemeClr val="bg1"/>
                </a:solidFill>
                <a:ea typeface="+mn-lt"/>
                <a:cs typeface="+mn-lt"/>
              </a:rPr>
              <a:t>Corte: 31 de agosto de 2024</a:t>
            </a:r>
          </a:p>
        </p:txBody>
      </p:sp>
    </p:spTree>
    <p:extLst>
      <p:ext uri="{BB962C8B-B14F-4D97-AF65-F5344CB8AC3E}">
        <p14:creationId xmlns:p14="http://schemas.microsoft.com/office/powerpoint/2010/main" val="148297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6758EA21-6920-3062-0D0E-6A124B703B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2554" y="1827644"/>
            <a:ext cx="2684319" cy="3649452"/>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2">
            <a:extLst>
              <a:ext uri="{FF2B5EF4-FFF2-40B4-BE49-F238E27FC236}">
                <a16:creationId xmlns:a16="http://schemas.microsoft.com/office/drawing/2014/main" id="{14BEDE83-0A9C-64FF-4006-696EF334A2A0}"/>
              </a:ext>
            </a:extLst>
          </p:cNvPr>
          <p:cNvSpPr txBox="1"/>
          <p:nvPr/>
        </p:nvSpPr>
        <p:spPr>
          <a:xfrm>
            <a:off x="585355" y="1508741"/>
            <a:ext cx="7258399" cy="5447645"/>
          </a:xfrm>
          <a:prstGeom prst="rect">
            <a:avLst/>
          </a:prstGeom>
          <a:noFill/>
        </p:spPr>
        <p:txBody>
          <a:bodyPr wrap="square" rtlCol="0">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just"/>
            <a:endParaRPr lang="es-ES"/>
          </a:p>
          <a:p>
            <a:pPr algn="just"/>
            <a:r>
              <a:rPr lang="es-ES">
                <a:latin typeface="Verdana" panose="020B0604030504040204" pitchFamily="34" charset="0"/>
                <a:ea typeface="Verdana" panose="020B0604030504040204" pitchFamily="34" charset="0"/>
              </a:rPr>
              <a:t>El Programa de Transparencia y Ética Pública del Ministerio de Vivienda, Ciudad y Territorio tiene como objetivo:</a:t>
            </a:r>
          </a:p>
          <a:p>
            <a:pPr algn="just"/>
            <a:endParaRPr lang="es-ES">
              <a:latin typeface="Verdana" panose="020B0604030504040204" pitchFamily="34" charset="0"/>
              <a:ea typeface="Verdana" panose="020B0604030504040204" pitchFamily="34" charset="0"/>
            </a:endParaRPr>
          </a:p>
          <a:p>
            <a:pPr algn="just"/>
            <a:r>
              <a:rPr lang="es-ES">
                <a:latin typeface="Verdana" panose="020B0604030504040204" pitchFamily="34" charset="0"/>
                <a:ea typeface="Verdana" panose="020B0604030504040204" pitchFamily="34" charset="0"/>
              </a:rPr>
              <a:t>Promover una cultura de transparencia a través de la implementación efectiva de la estrategia de fortalecimiento de la transparencia, promoción de la integridad y lucha contra la corrupción, en el marco del Modelo Integrado de Planeación y Gestión – MIPG, bajo un enfoque de Estado Abierto e innovación, para consolidar la confianza y participación de los grupos de valor en los procesos y resultados institucionales.</a:t>
            </a:r>
          </a:p>
          <a:p>
            <a:pPr algn="just"/>
            <a:endParaRPr lang="es-ES">
              <a:latin typeface="Verdana" panose="020B0604030504040204" pitchFamily="34" charset="0"/>
              <a:ea typeface="Verdana" panose="020B0604030504040204" pitchFamily="34" charset="0"/>
            </a:endParaRPr>
          </a:p>
          <a:p>
            <a:pPr algn="just"/>
            <a:r>
              <a:rPr lang="es-ES">
                <a:latin typeface="Verdana" panose="020B0604030504040204" pitchFamily="34" charset="0"/>
                <a:ea typeface="Verdana" panose="020B0604030504040204" pitchFamily="34" charset="0"/>
              </a:rPr>
              <a:t>El 31 de enero de 2024 se aprobó la Versión No. 1 del Programa de Transparencia y ética Pública en el Comité de Gestión  y Desempeño.</a:t>
            </a:r>
          </a:p>
          <a:p>
            <a:pPr algn="just"/>
            <a:endParaRPr lang="es-ES">
              <a:latin typeface="Verdana" panose="020B0604030504040204" pitchFamily="34" charset="0"/>
              <a:ea typeface="Verdana" panose="020B0604030504040204" pitchFamily="34" charset="0"/>
            </a:endParaRPr>
          </a:p>
          <a:p>
            <a:pPr algn="ctr"/>
            <a:r>
              <a:rPr lang="es-CO" sz="1400">
                <a:solidFill>
                  <a:srgbClr val="0070C0"/>
                </a:solidFill>
                <a:latin typeface="Verdana" panose="020B0604030504040204" pitchFamily="34" charset="0"/>
                <a:ea typeface="Verdana" panose="020B0604030504040204" pitchFamily="34" charset="0"/>
                <a:hlinkClick r:id="rId3"/>
              </a:rPr>
              <a:t>https://www.minvivienda.gov.co/ministerio/planeacion-gestion-y-control/planeacion-y-seguimiento/programa-transparencia-y-etica-publica</a:t>
            </a:r>
            <a:endParaRPr lang="es-CO" sz="1400">
              <a:solidFill>
                <a:srgbClr val="0070C0"/>
              </a:solidFill>
              <a:latin typeface="Verdana" panose="020B0604030504040204" pitchFamily="34" charset="0"/>
              <a:ea typeface="Verdana" panose="020B0604030504040204" pitchFamily="34" charset="0"/>
            </a:endParaRPr>
          </a:p>
          <a:p>
            <a:pPr algn="ctr"/>
            <a:endParaRPr lang="es-CO" sz="1400">
              <a:solidFill>
                <a:srgbClr val="0070C0"/>
              </a:solidFill>
            </a:endParaRPr>
          </a:p>
        </p:txBody>
      </p:sp>
      <p:sp>
        <p:nvSpPr>
          <p:cNvPr id="6" name="CuadroTexto 6">
            <a:extLst>
              <a:ext uri="{FF2B5EF4-FFF2-40B4-BE49-F238E27FC236}">
                <a16:creationId xmlns:a16="http://schemas.microsoft.com/office/drawing/2014/main" id="{0D70920E-2609-78AD-814D-574C25E257DE}"/>
              </a:ext>
            </a:extLst>
          </p:cNvPr>
          <p:cNvSpPr txBox="1"/>
          <p:nvPr/>
        </p:nvSpPr>
        <p:spPr>
          <a:xfrm>
            <a:off x="1489138" y="937378"/>
            <a:ext cx="8465575" cy="443526"/>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2400" b="1">
                <a:solidFill>
                  <a:schemeClr val="accent1">
                    <a:lumMod val="75000"/>
                  </a:schemeClr>
                </a:solidFill>
                <a:latin typeface="Verdana"/>
                <a:ea typeface="Verdana"/>
              </a:rPr>
              <a:t>Monitoreo al Programa de Transparencia y Ética Pública</a:t>
            </a:r>
          </a:p>
        </p:txBody>
      </p:sp>
    </p:spTree>
    <p:extLst>
      <p:ext uri="{BB962C8B-B14F-4D97-AF65-F5344CB8AC3E}">
        <p14:creationId xmlns:p14="http://schemas.microsoft.com/office/powerpoint/2010/main" val="853279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0D70920E-2609-78AD-814D-574C25E257DE}"/>
              </a:ext>
            </a:extLst>
          </p:cNvPr>
          <p:cNvSpPr txBox="1"/>
          <p:nvPr/>
        </p:nvSpPr>
        <p:spPr>
          <a:xfrm>
            <a:off x="1863212" y="1121244"/>
            <a:ext cx="8465575" cy="443526"/>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2400" b="1">
                <a:solidFill>
                  <a:schemeClr val="accent1">
                    <a:lumMod val="75000"/>
                  </a:schemeClr>
                </a:solidFill>
                <a:latin typeface="Verdana"/>
                <a:ea typeface="Verdana"/>
              </a:rPr>
              <a:t>Monitoreo al Programa de Transparencia y</a:t>
            </a:r>
          </a:p>
          <a:p>
            <a:pPr algn="ctr"/>
            <a:r>
              <a:rPr lang="es-ES" sz="2400" b="1">
                <a:solidFill>
                  <a:schemeClr val="accent1">
                    <a:lumMod val="75000"/>
                  </a:schemeClr>
                </a:solidFill>
                <a:latin typeface="Verdana"/>
                <a:ea typeface="Verdana"/>
              </a:rPr>
              <a:t> Ética Pública</a:t>
            </a:r>
          </a:p>
        </p:txBody>
      </p:sp>
      <p:sp>
        <p:nvSpPr>
          <p:cNvPr id="5" name="CuadroTexto 2">
            <a:extLst>
              <a:ext uri="{FF2B5EF4-FFF2-40B4-BE49-F238E27FC236}">
                <a16:creationId xmlns:a16="http://schemas.microsoft.com/office/drawing/2014/main" id="{14BEDE83-0A9C-64FF-4006-696EF334A2A0}"/>
              </a:ext>
            </a:extLst>
          </p:cNvPr>
          <p:cNvSpPr txBox="1"/>
          <p:nvPr/>
        </p:nvSpPr>
        <p:spPr>
          <a:xfrm>
            <a:off x="4901059" y="2043437"/>
            <a:ext cx="6463119" cy="3693319"/>
          </a:xfrm>
          <a:prstGeom prst="rect">
            <a:avLst/>
          </a:prstGeom>
          <a:no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just"/>
            <a:endParaRPr lang="es-ES">
              <a:latin typeface="Verdana" panose="020B0604030504040204" pitchFamily="34" charset="0"/>
              <a:ea typeface="Verdana" panose="020B0604030504040204" pitchFamily="34" charset="0"/>
            </a:endParaRPr>
          </a:p>
          <a:p>
            <a:pPr algn="just"/>
            <a:r>
              <a:rPr lang="es-ES">
                <a:latin typeface="Verdana" panose="020B0604030504040204" pitchFamily="34" charset="0"/>
                <a:ea typeface="Verdana" panose="020B0604030504040204" pitchFamily="34" charset="0"/>
              </a:rPr>
              <a:t>La Oficina Asesora de Planeación realizó el segundo monitoreo, correspondiente al periodo de mayo a agosto de 2024, al Programa de Transparencia y Ética Pública, donde se encuentra el reporte de las actividades de los 8 componentes del programa con su respectivo análisis cualitativo y evidencia del avance reportado por cada una de las dependencias responsables. </a:t>
            </a:r>
          </a:p>
          <a:p>
            <a:pPr algn="just"/>
            <a:endParaRPr lang="es-ES">
              <a:latin typeface="Verdana" panose="020B0604030504040204" pitchFamily="34" charset="0"/>
              <a:ea typeface="Verdana" panose="020B0604030504040204" pitchFamily="34" charset="0"/>
            </a:endParaRPr>
          </a:p>
          <a:p>
            <a:pPr algn="just"/>
            <a:r>
              <a:rPr lang="es-ES">
                <a:latin typeface="Verdana" panose="020B0604030504040204" pitchFamily="34" charset="0"/>
                <a:ea typeface="Verdana" panose="020B0604030504040204" pitchFamily="34" charset="0"/>
              </a:rPr>
              <a:t>A continuación, se presentan los resultados consolidados del Monitoreo del segundo cuatrimestre del Programa de Transparencia y Ética Pública 2024: </a:t>
            </a:r>
            <a:endParaRPr lang="es-CO">
              <a:latin typeface="Verdana" panose="020B0604030504040204" pitchFamily="34" charset="0"/>
              <a:ea typeface="Verdana" panose="020B0604030504040204" pitchFamily="34" charset="0"/>
            </a:endParaRPr>
          </a:p>
        </p:txBody>
      </p:sp>
      <p:pic>
        <p:nvPicPr>
          <p:cNvPr id="2050" name="Picture 2">
            <a:extLst>
              <a:ext uri="{FF2B5EF4-FFF2-40B4-BE49-F238E27FC236}">
                <a16:creationId xmlns:a16="http://schemas.microsoft.com/office/drawing/2014/main" id="{5AD5D512-ABAB-D0C2-D8B6-98445A034D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626" y="1961285"/>
            <a:ext cx="3378841" cy="3857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787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C28CD95E-7675-E9B9-7B8B-3457AA9DD5D6}"/>
              </a:ext>
            </a:extLst>
          </p:cNvPr>
          <p:cNvGrpSpPr/>
          <p:nvPr/>
        </p:nvGrpSpPr>
        <p:grpSpPr>
          <a:xfrm>
            <a:off x="6719194" y="6131437"/>
            <a:ext cx="5360174" cy="561983"/>
            <a:chOff x="-50232" y="6074270"/>
            <a:chExt cx="4498445" cy="561983"/>
          </a:xfrm>
        </p:grpSpPr>
        <p:sp>
          <p:nvSpPr>
            <p:cNvPr id="63" name="CuadroTexto 10">
              <a:extLst>
                <a:ext uri="{FF2B5EF4-FFF2-40B4-BE49-F238E27FC236}">
                  <a16:creationId xmlns:a16="http://schemas.microsoft.com/office/drawing/2014/main" id="{3980D7CA-634C-E117-E599-F7C109A8281D}"/>
                </a:ext>
              </a:extLst>
            </p:cNvPr>
            <p:cNvSpPr txBox="1"/>
            <p:nvPr/>
          </p:nvSpPr>
          <p:spPr>
            <a:xfrm>
              <a:off x="29648" y="6174588"/>
              <a:ext cx="4418565" cy="461665"/>
            </a:xfrm>
            <a:prstGeom prst="rect">
              <a:avLst/>
            </a:prstGeom>
            <a:solidFill>
              <a:schemeClr val="bg1">
                <a:lumMod val="95000"/>
              </a:schemeClr>
            </a:solid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CO" sz="1200" b="0" i="0" u="none" strike="noStrike" kern="1200" cap="none" spc="0" normalizeH="0" baseline="0" noProof="0">
                <a:ln>
                  <a:noFill/>
                </a:ln>
                <a:solidFill>
                  <a:prstClr val="black">
                    <a:lumMod val="50000"/>
                    <a:lumOff val="50000"/>
                  </a:prstClr>
                </a:solidFill>
                <a:effectLst/>
                <a:uLnTx/>
                <a:uFillTx/>
                <a:latin typeface="Nunito Sans regular" pitchFamily="2" charset="0"/>
                <a:ea typeface="+mn-ea"/>
                <a:cs typeface="+mn-cs"/>
              </a:endParaRPr>
            </a:p>
            <a:p>
              <a:pPr defTabSz="457200">
                <a:defRPr/>
              </a:pPr>
              <a:r>
                <a:rPr lang="es-CO" sz="1100">
                  <a:solidFill>
                    <a:prstClr val="black">
                      <a:lumMod val="50000"/>
                      <a:lumOff val="50000"/>
                    </a:prstClr>
                  </a:solidFill>
                  <a:latin typeface="Verdana"/>
                  <a:ea typeface="Verdana"/>
                </a:rPr>
                <a:t>Cumplido</a:t>
              </a:r>
              <a:r>
                <a:rPr kumimoji="0" lang="es-CO" sz="1000" b="1" i="0" u="none" strike="noStrike" kern="1200" cap="none" spc="0" normalizeH="0" baseline="0" noProof="0">
                  <a:ln>
                    <a:noFill/>
                  </a:ln>
                  <a:solidFill>
                    <a:prstClr val="black">
                      <a:lumMod val="50000"/>
                      <a:lumOff val="50000"/>
                    </a:prstClr>
                  </a:solidFill>
                  <a:effectLst/>
                  <a:uLnTx/>
                  <a:uFillTx/>
                  <a:latin typeface="Nunito Sans regular"/>
                </a:rPr>
                <a:t>                        </a:t>
              </a:r>
              <a:r>
                <a:rPr lang="es-CO" sz="1100">
                  <a:solidFill>
                    <a:prstClr val="black">
                      <a:lumMod val="50000"/>
                      <a:lumOff val="50000"/>
                    </a:prstClr>
                  </a:solidFill>
                  <a:latin typeface="Verdana"/>
                  <a:ea typeface="Verdana"/>
                </a:rPr>
                <a:t>En Progreso</a:t>
              </a:r>
              <a:r>
                <a:rPr kumimoji="0" lang="es-CO" sz="1100" b="0" i="0" u="none" strike="noStrike" kern="1200" cap="none" spc="0" normalizeH="0" baseline="0" noProof="0">
                  <a:ln>
                    <a:noFill/>
                  </a:ln>
                  <a:solidFill>
                    <a:prstClr val="black">
                      <a:lumMod val="50000"/>
                      <a:lumOff val="50000"/>
                    </a:prstClr>
                  </a:solidFill>
                  <a:effectLst/>
                  <a:uLnTx/>
                  <a:uFillTx/>
                  <a:latin typeface="Verdana"/>
                  <a:ea typeface="Verdana"/>
                </a:rPr>
                <a:t>                    </a:t>
              </a:r>
              <a:r>
                <a:rPr lang="es-CO" sz="1100">
                  <a:solidFill>
                    <a:prstClr val="black">
                      <a:lumMod val="50000"/>
                      <a:lumOff val="50000"/>
                    </a:prstClr>
                  </a:solidFill>
                  <a:latin typeface="Verdana"/>
                  <a:ea typeface="Verdana"/>
                </a:rPr>
                <a:t>Sin Iniciar</a:t>
              </a:r>
              <a:endParaRPr kumimoji="0" lang="es-CO" sz="1100" b="1" i="0" u="none" strike="noStrike" kern="1200" cap="none" spc="0" normalizeH="0" baseline="0" noProof="0">
                <a:ln>
                  <a:noFill/>
                </a:ln>
                <a:solidFill>
                  <a:prstClr val="black">
                    <a:lumMod val="50000"/>
                    <a:lumOff val="50000"/>
                  </a:prstClr>
                </a:solidFill>
                <a:effectLst/>
                <a:uLnTx/>
                <a:uFillTx/>
                <a:latin typeface="Verdana" panose="020B0604030504040204" pitchFamily="34" charset="0"/>
                <a:ea typeface="Verdana" panose="020B0604030504040204" pitchFamily="34" charset="0"/>
              </a:endParaRPr>
            </a:p>
          </p:txBody>
        </p:sp>
        <p:sp>
          <p:nvSpPr>
            <p:cNvPr id="64" name="CuadroTexto 11">
              <a:extLst>
                <a:ext uri="{FF2B5EF4-FFF2-40B4-BE49-F238E27FC236}">
                  <a16:creationId xmlns:a16="http://schemas.microsoft.com/office/drawing/2014/main" id="{CF9194BA-F1F9-236B-EF49-908A17BA00FA}"/>
                </a:ext>
              </a:extLst>
            </p:cNvPr>
            <p:cNvSpPr txBox="1"/>
            <p:nvPr/>
          </p:nvSpPr>
          <p:spPr>
            <a:xfrm>
              <a:off x="-50232" y="6074270"/>
              <a:ext cx="3093084" cy="323165"/>
            </a:xfrm>
            <a:prstGeom prst="rect">
              <a:avLst/>
            </a:prstGeom>
            <a:noFill/>
          </p:spPr>
          <p:txBody>
            <a:bodyPr wrap="square" rtlCol="0">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CO" sz="1500" b="1" i="0" u="none" strike="noStrike" kern="1200" cap="none" spc="0" normalizeH="0" baseline="0" noProof="0">
                  <a:ln>
                    <a:noFill/>
                  </a:ln>
                  <a:solidFill>
                    <a:srgbClr val="000000"/>
                  </a:solidFill>
                  <a:effectLst/>
                  <a:uLnTx/>
                  <a:uFillTx/>
                  <a:latin typeface="Nunito Sans regular" pitchFamily="2" charset="0"/>
                  <a:ea typeface="+mn-ea"/>
                  <a:cs typeface="+mn-cs"/>
                </a:rPr>
                <a:t>Rango de cumplimiento</a:t>
              </a:r>
            </a:p>
          </p:txBody>
        </p:sp>
        <p:sp>
          <p:nvSpPr>
            <p:cNvPr id="65" name="Rectángulo 64">
              <a:extLst>
                <a:ext uri="{FF2B5EF4-FFF2-40B4-BE49-F238E27FC236}">
                  <a16:creationId xmlns:a16="http://schemas.microsoft.com/office/drawing/2014/main" id="{5ACF26A2-8252-F2AC-CBA5-E3C235FE7152}"/>
                </a:ext>
              </a:extLst>
            </p:cNvPr>
            <p:cNvSpPr/>
            <p:nvPr/>
          </p:nvSpPr>
          <p:spPr>
            <a:xfrm>
              <a:off x="713000" y="6414070"/>
              <a:ext cx="434707" cy="163013"/>
            </a:xfrm>
            <a:prstGeom prst="rect">
              <a:avLst/>
            </a:prstGeom>
            <a:solidFill>
              <a:srgbClr val="00B05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66" name="Rectángulo 65">
              <a:extLst>
                <a:ext uri="{FF2B5EF4-FFF2-40B4-BE49-F238E27FC236}">
                  <a16:creationId xmlns:a16="http://schemas.microsoft.com/office/drawing/2014/main" id="{BD84A26F-6D72-11D8-6BE1-3669FEC9A2C0}"/>
                </a:ext>
              </a:extLst>
            </p:cNvPr>
            <p:cNvSpPr/>
            <p:nvPr/>
          </p:nvSpPr>
          <p:spPr>
            <a:xfrm>
              <a:off x="2199484" y="6409507"/>
              <a:ext cx="434707" cy="163013"/>
            </a:xfrm>
            <a:prstGeom prst="rect">
              <a:avLst/>
            </a:prstGeom>
            <a:solidFill>
              <a:srgbClr val="FFC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67" name="Rectángulo 66">
              <a:extLst>
                <a:ext uri="{FF2B5EF4-FFF2-40B4-BE49-F238E27FC236}">
                  <a16:creationId xmlns:a16="http://schemas.microsoft.com/office/drawing/2014/main" id="{8206CE7A-CE72-844F-6C6F-760E5026B72A}"/>
                </a:ext>
              </a:extLst>
            </p:cNvPr>
            <p:cNvSpPr/>
            <p:nvPr/>
          </p:nvSpPr>
          <p:spPr>
            <a:xfrm>
              <a:off x="3586727" y="6420249"/>
              <a:ext cx="457969" cy="15636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grpSp>
      <p:grpSp>
        <p:nvGrpSpPr>
          <p:cNvPr id="5" name="Grupo 4">
            <a:extLst>
              <a:ext uri="{FF2B5EF4-FFF2-40B4-BE49-F238E27FC236}">
                <a16:creationId xmlns:a16="http://schemas.microsoft.com/office/drawing/2014/main" id="{61074438-1F9D-D2FE-3CB0-75AAE731F8DE}"/>
              </a:ext>
            </a:extLst>
          </p:cNvPr>
          <p:cNvGrpSpPr/>
          <p:nvPr/>
        </p:nvGrpSpPr>
        <p:grpSpPr>
          <a:xfrm>
            <a:off x="1292055" y="1797333"/>
            <a:ext cx="3092675" cy="3804342"/>
            <a:chOff x="973462" y="1907249"/>
            <a:chExt cx="3302645" cy="3795591"/>
          </a:xfrm>
        </p:grpSpPr>
        <p:sp>
          <p:nvSpPr>
            <p:cNvPr id="50" name="TextBox 39">
              <a:extLst>
                <a:ext uri="{FF2B5EF4-FFF2-40B4-BE49-F238E27FC236}">
                  <a16:creationId xmlns:a16="http://schemas.microsoft.com/office/drawing/2014/main" id="{A7AC4932-9A0E-184F-1C16-6BBA8310AF5B}"/>
                </a:ext>
              </a:extLst>
            </p:cNvPr>
            <p:cNvSpPr txBox="1"/>
            <p:nvPr/>
          </p:nvSpPr>
          <p:spPr>
            <a:xfrm>
              <a:off x="1864505" y="1979128"/>
              <a:ext cx="2411602" cy="430283"/>
            </a:xfrm>
            <a:prstGeom prst="rect">
              <a:avLst/>
            </a:prstGeom>
            <a:noFill/>
          </p:spPr>
          <p:txBody>
            <a:bodyPr wrap="square" lIns="0" tIns="0" rIns="0" bIns="0" rtlCol="0" anchor="ctr">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white"/>
                  </a:solidFill>
                  <a:effectLst/>
                  <a:uLnTx/>
                  <a:uFillTx/>
                  <a:latin typeface="Nunito Sans regular" pitchFamily="2" charset="0"/>
                  <a:ea typeface="+mn-ea"/>
                  <a:cs typeface="+mn-cs"/>
                </a:rPr>
                <a:t>Placeholder</a:t>
              </a:r>
              <a:endParaRPr kumimoji="0" lang="en-IN" sz="2000" b="1"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grpSp>
          <p:nvGrpSpPr>
            <p:cNvPr id="51" name="Group 3">
              <a:extLst>
                <a:ext uri="{FF2B5EF4-FFF2-40B4-BE49-F238E27FC236}">
                  <a16:creationId xmlns:a16="http://schemas.microsoft.com/office/drawing/2014/main" id="{06380310-8DA6-B16D-901C-D8E2666BBC7B}"/>
                </a:ext>
              </a:extLst>
            </p:cNvPr>
            <p:cNvGrpSpPr/>
            <p:nvPr/>
          </p:nvGrpSpPr>
          <p:grpSpPr>
            <a:xfrm>
              <a:off x="973462" y="1907249"/>
              <a:ext cx="3192722" cy="3795591"/>
              <a:chOff x="764921" y="1469057"/>
              <a:chExt cx="3280169" cy="4041395"/>
            </a:xfrm>
          </p:grpSpPr>
          <p:sp>
            <p:nvSpPr>
              <p:cNvPr id="54" name="Rectangle: Rounded Corners 43">
                <a:extLst>
                  <a:ext uri="{FF2B5EF4-FFF2-40B4-BE49-F238E27FC236}">
                    <a16:creationId xmlns:a16="http://schemas.microsoft.com/office/drawing/2014/main" id="{03E5EBCD-F64A-E726-F41E-EDF7DEBDF551}"/>
                  </a:ext>
                </a:extLst>
              </p:cNvPr>
              <p:cNvSpPr/>
              <p:nvPr/>
            </p:nvSpPr>
            <p:spPr>
              <a:xfrm>
                <a:off x="1282770" y="1469057"/>
                <a:ext cx="2386397" cy="534119"/>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55" name="Oval 28">
                <a:extLst>
                  <a:ext uri="{FF2B5EF4-FFF2-40B4-BE49-F238E27FC236}">
                    <a16:creationId xmlns:a16="http://schemas.microsoft.com/office/drawing/2014/main" id="{C6EC6572-7485-1ADC-5C62-5A0788391BE5}"/>
                  </a:ext>
                </a:extLst>
              </p:cNvPr>
              <p:cNvSpPr/>
              <p:nvPr/>
            </p:nvSpPr>
            <p:spPr>
              <a:xfrm>
                <a:off x="764921" y="2230286"/>
                <a:ext cx="3280169" cy="3280166"/>
              </a:xfrm>
              <a:prstGeom prst="ellipse">
                <a:avLst/>
              </a:prstGeom>
              <a:solidFill>
                <a:schemeClr val="tx1">
                  <a:alpha val="20000"/>
                </a:schemeClr>
              </a:solidFill>
              <a:ln>
                <a:noFill/>
              </a:ln>
              <a:effectLst>
                <a:softEdge rad="355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56" name="Freeform: Shape 14">
                <a:extLst>
                  <a:ext uri="{FF2B5EF4-FFF2-40B4-BE49-F238E27FC236}">
                    <a16:creationId xmlns:a16="http://schemas.microsoft.com/office/drawing/2014/main" id="{7D308E8E-825B-D928-C7CB-C33A35B19CEE}"/>
                  </a:ext>
                </a:extLst>
              </p:cNvPr>
              <p:cNvSpPr/>
              <p:nvPr/>
            </p:nvSpPr>
            <p:spPr>
              <a:xfrm>
                <a:off x="1014538" y="2515256"/>
                <a:ext cx="1328744" cy="1855262"/>
              </a:xfrm>
              <a:custGeom>
                <a:avLst/>
                <a:gdLst>
                  <a:gd name="connsiteX0" fmla="*/ 1043155 w 1084752"/>
                  <a:gd name="connsiteY0" fmla="*/ 0 h 1417461"/>
                  <a:gd name="connsiteX1" fmla="*/ 1066654 w 1084752"/>
                  <a:gd name="connsiteY1" fmla="*/ 127626 h 1417461"/>
                  <a:gd name="connsiteX2" fmla="*/ 1008275 w 1084752"/>
                  <a:gd name="connsiteY2" fmla="*/ 911748 h 1417461"/>
                  <a:gd name="connsiteX3" fmla="*/ 583539 w 1084752"/>
                  <a:gd name="connsiteY3" fmla="*/ 1310675 h 1417461"/>
                  <a:gd name="connsiteX4" fmla="*/ 404384 w 1084752"/>
                  <a:gd name="connsiteY4" fmla="*/ 1417461 h 1417461"/>
                  <a:gd name="connsiteX5" fmla="*/ 355782 w 1084752"/>
                  <a:gd name="connsiteY5" fmla="*/ 1351781 h 1417461"/>
                  <a:gd name="connsiteX6" fmla="*/ 18250 w 1084752"/>
                  <a:gd name="connsiteY6" fmla="*/ 383419 h 1417461"/>
                  <a:gd name="connsiteX7" fmla="*/ 964134 w 1084752"/>
                  <a:gd name="connsiteY7" fmla="*/ 5605 h 1417461"/>
                  <a:gd name="connsiteX8" fmla="*/ 1043155 w 1084752"/>
                  <a:gd name="connsiteY8" fmla="*/ 0 h 1417461"/>
                  <a:gd name="connsiteX0" fmla="*/ 1008275 w 1099715"/>
                  <a:gd name="connsiteY0" fmla="*/ 911748 h 1417461"/>
                  <a:gd name="connsiteX1" fmla="*/ 583539 w 1099715"/>
                  <a:gd name="connsiteY1" fmla="*/ 1310675 h 1417461"/>
                  <a:gd name="connsiteX2" fmla="*/ 404384 w 1099715"/>
                  <a:gd name="connsiteY2" fmla="*/ 1417461 h 1417461"/>
                  <a:gd name="connsiteX3" fmla="*/ 355782 w 1099715"/>
                  <a:gd name="connsiteY3" fmla="*/ 1351781 h 1417461"/>
                  <a:gd name="connsiteX4" fmla="*/ 18250 w 1099715"/>
                  <a:gd name="connsiteY4" fmla="*/ 383419 h 1417461"/>
                  <a:gd name="connsiteX5" fmla="*/ 964134 w 1099715"/>
                  <a:gd name="connsiteY5" fmla="*/ 5605 h 1417461"/>
                  <a:gd name="connsiteX6" fmla="*/ 1043155 w 1099715"/>
                  <a:gd name="connsiteY6" fmla="*/ 0 h 1417461"/>
                  <a:gd name="connsiteX7" fmla="*/ 1066654 w 1099715"/>
                  <a:gd name="connsiteY7" fmla="*/ 127626 h 1417461"/>
                  <a:gd name="connsiteX8" fmla="*/ 1099715 w 1099715"/>
                  <a:gd name="connsiteY8" fmla="*/ 1003188 h 1417461"/>
                  <a:gd name="connsiteX0" fmla="*/ 1008275 w 1066654"/>
                  <a:gd name="connsiteY0" fmla="*/ 911748 h 1417461"/>
                  <a:gd name="connsiteX1" fmla="*/ 583539 w 1066654"/>
                  <a:gd name="connsiteY1" fmla="*/ 1310675 h 1417461"/>
                  <a:gd name="connsiteX2" fmla="*/ 404384 w 1066654"/>
                  <a:gd name="connsiteY2" fmla="*/ 1417461 h 1417461"/>
                  <a:gd name="connsiteX3" fmla="*/ 355782 w 1066654"/>
                  <a:gd name="connsiteY3" fmla="*/ 1351781 h 1417461"/>
                  <a:gd name="connsiteX4" fmla="*/ 18250 w 1066654"/>
                  <a:gd name="connsiteY4" fmla="*/ 383419 h 1417461"/>
                  <a:gd name="connsiteX5" fmla="*/ 964134 w 1066654"/>
                  <a:gd name="connsiteY5" fmla="*/ 5605 h 1417461"/>
                  <a:gd name="connsiteX6" fmla="*/ 1043155 w 1066654"/>
                  <a:gd name="connsiteY6" fmla="*/ 0 h 1417461"/>
                  <a:gd name="connsiteX7" fmla="*/ 1066654 w 1066654"/>
                  <a:gd name="connsiteY7" fmla="*/ 127626 h 1417461"/>
                  <a:gd name="connsiteX0" fmla="*/ 583539 w 1066654"/>
                  <a:gd name="connsiteY0" fmla="*/ 1310675 h 1417461"/>
                  <a:gd name="connsiteX1" fmla="*/ 404384 w 1066654"/>
                  <a:gd name="connsiteY1" fmla="*/ 1417461 h 1417461"/>
                  <a:gd name="connsiteX2" fmla="*/ 355782 w 1066654"/>
                  <a:gd name="connsiteY2" fmla="*/ 1351781 h 1417461"/>
                  <a:gd name="connsiteX3" fmla="*/ 18250 w 1066654"/>
                  <a:gd name="connsiteY3" fmla="*/ 383419 h 1417461"/>
                  <a:gd name="connsiteX4" fmla="*/ 964134 w 1066654"/>
                  <a:gd name="connsiteY4" fmla="*/ 5605 h 1417461"/>
                  <a:gd name="connsiteX5" fmla="*/ 1043155 w 1066654"/>
                  <a:gd name="connsiteY5" fmla="*/ 0 h 1417461"/>
                  <a:gd name="connsiteX6" fmla="*/ 1066654 w 1066654"/>
                  <a:gd name="connsiteY6" fmla="*/ 127626 h 1417461"/>
                  <a:gd name="connsiteX0" fmla="*/ 583539 w 1043155"/>
                  <a:gd name="connsiteY0" fmla="*/ 1310675 h 1417461"/>
                  <a:gd name="connsiteX1" fmla="*/ 404384 w 1043155"/>
                  <a:gd name="connsiteY1" fmla="*/ 1417461 h 1417461"/>
                  <a:gd name="connsiteX2" fmla="*/ 355782 w 1043155"/>
                  <a:gd name="connsiteY2" fmla="*/ 1351781 h 1417461"/>
                  <a:gd name="connsiteX3" fmla="*/ 18250 w 1043155"/>
                  <a:gd name="connsiteY3" fmla="*/ 383419 h 1417461"/>
                  <a:gd name="connsiteX4" fmla="*/ 964134 w 1043155"/>
                  <a:gd name="connsiteY4" fmla="*/ 5605 h 1417461"/>
                  <a:gd name="connsiteX5" fmla="*/ 1043155 w 1043155"/>
                  <a:gd name="connsiteY5" fmla="*/ 0 h 1417461"/>
                  <a:gd name="connsiteX0" fmla="*/ 583539 w 964134"/>
                  <a:gd name="connsiteY0" fmla="*/ 1305070 h 1411856"/>
                  <a:gd name="connsiteX1" fmla="*/ 404384 w 964134"/>
                  <a:gd name="connsiteY1" fmla="*/ 1411856 h 1411856"/>
                  <a:gd name="connsiteX2" fmla="*/ 355782 w 964134"/>
                  <a:gd name="connsiteY2" fmla="*/ 1346176 h 1411856"/>
                  <a:gd name="connsiteX3" fmla="*/ 18250 w 964134"/>
                  <a:gd name="connsiteY3" fmla="*/ 377814 h 1411856"/>
                  <a:gd name="connsiteX4" fmla="*/ 964134 w 964134"/>
                  <a:gd name="connsiteY4" fmla="*/ 0 h 1411856"/>
                  <a:gd name="connsiteX0" fmla="*/ 404384 w 964134"/>
                  <a:gd name="connsiteY0" fmla="*/ 1411856 h 1411856"/>
                  <a:gd name="connsiteX1" fmla="*/ 355782 w 964134"/>
                  <a:gd name="connsiteY1" fmla="*/ 1346176 h 1411856"/>
                  <a:gd name="connsiteX2" fmla="*/ 18250 w 964134"/>
                  <a:gd name="connsiteY2" fmla="*/ 377814 h 1411856"/>
                  <a:gd name="connsiteX3" fmla="*/ 964134 w 964134"/>
                  <a:gd name="connsiteY3" fmla="*/ 0 h 1411856"/>
                  <a:gd name="connsiteX0" fmla="*/ 355782 w 964134"/>
                  <a:gd name="connsiteY0" fmla="*/ 1346176 h 1346176"/>
                  <a:gd name="connsiteX1" fmla="*/ 18250 w 964134"/>
                  <a:gd name="connsiteY1" fmla="*/ 377814 h 1346176"/>
                  <a:gd name="connsiteX2" fmla="*/ 964134 w 964134"/>
                  <a:gd name="connsiteY2" fmla="*/ 0 h 1346176"/>
                </a:gdLst>
                <a:ahLst/>
                <a:cxnLst>
                  <a:cxn ang="0">
                    <a:pos x="connsiteX0" y="connsiteY0"/>
                  </a:cxn>
                  <a:cxn ang="0">
                    <a:pos x="connsiteX1" y="connsiteY1"/>
                  </a:cxn>
                  <a:cxn ang="0">
                    <a:pos x="connsiteX2" y="connsiteY2"/>
                  </a:cxn>
                </a:cxnLst>
                <a:rect l="l" t="t" r="r" b="b"/>
                <a:pathLst>
                  <a:path w="964134" h="1346176">
                    <a:moveTo>
                      <a:pt x="355782" y="1346176"/>
                    </a:moveTo>
                    <a:cubicBezTo>
                      <a:pt x="108758" y="991210"/>
                      <a:pt x="-56905" y="579197"/>
                      <a:pt x="18250" y="377814"/>
                    </a:cubicBezTo>
                    <a:cubicBezTo>
                      <a:pt x="93405" y="176432"/>
                      <a:pt x="522884" y="42762"/>
                      <a:pt x="964134" y="0"/>
                    </a:cubicBezTo>
                  </a:path>
                </a:pathLst>
              </a:custGeom>
              <a:noFill/>
              <a:ln w="38100" cap="rnd">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57" name="Oval 5">
                <a:extLst>
                  <a:ext uri="{FF2B5EF4-FFF2-40B4-BE49-F238E27FC236}">
                    <a16:creationId xmlns:a16="http://schemas.microsoft.com/office/drawing/2014/main" id="{8EF5A343-B0DB-DF6E-F4BC-C70EC1CF7F8B}"/>
                  </a:ext>
                </a:extLst>
              </p:cNvPr>
              <p:cNvSpPr/>
              <p:nvPr/>
            </p:nvSpPr>
            <p:spPr>
              <a:xfrm>
                <a:off x="1131664" y="2377252"/>
                <a:ext cx="2688608" cy="268860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58" name="Freeform: Shape 16">
                <a:extLst>
                  <a:ext uri="{FF2B5EF4-FFF2-40B4-BE49-F238E27FC236}">
                    <a16:creationId xmlns:a16="http://schemas.microsoft.com/office/drawing/2014/main" id="{83E5E8A1-104D-20EC-66E8-955CFEA8A493}"/>
                  </a:ext>
                </a:extLst>
              </p:cNvPr>
              <p:cNvSpPr/>
              <p:nvPr/>
            </p:nvSpPr>
            <p:spPr>
              <a:xfrm>
                <a:off x="2090672" y="2535245"/>
                <a:ext cx="1736999" cy="2725765"/>
              </a:xfrm>
              <a:custGeom>
                <a:avLst/>
                <a:gdLst>
                  <a:gd name="connsiteX0" fmla="*/ 706196 w 1260363"/>
                  <a:gd name="connsiteY0" fmla="*/ 0 h 1977812"/>
                  <a:gd name="connsiteX1" fmla="*/ 740509 w 1260363"/>
                  <a:gd name="connsiteY1" fmla="*/ 1897 h 1977812"/>
                  <a:gd name="connsiteX2" fmla="*/ 1199803 w 1260363"/>
                  <a:gd name="connsiteY2" fmla="*/ 171512 h 1977812"/>
                  <a:gd name="connsiteX3" fmla="*/ 400634 w 1260363"/>
                  <a:gd name="connsiteY3" fmla="*/ 1976133 h 1977812"/>
                  <a:gd name="connsiteX4" fmla="*/ 40643 w 1260363"/>
                  <a:gd name="connsiteY4" fmla="*/ 1847269 h 1977812"/>
                  <a:gd name="connsiteX5" fmla="*/ 0 w 1260363"/>
                  <a:gd name="connsiteY5" fmla="*/ 1815173 h 1977812"/>
                  <a:gd name="connsiteX6" fmla="*/ 1338 w 1260363"/>
                  <a:gd name="connsiteY6" fmla="*/ 1812739 h 1977812"/>
                  <a:gd name="connsiteX7" fmla="*/ 718597 w 1260363"/>
                  <a:gd name="connsiteY7" fmla="*/ 235609 h 1977812"/>
                  <a:gd name="connsiteX8" fmla="*/ 706196 w 1260363"/>
                  <a:gd name="connsiteY8" fmla="*/ 0 h 1977812"/>
                  <a:gd name="connsiteX0" fmla="*/ 718597 w 1260363"/>
                  <a:gd name="connsiteY0" fmla="*/ 235609 h 1977812"/>
                  <a:gd name="connsiteX1" fmla="*/ 706196 w 1260363"/>
                  <a:gd name="connsiteY1" fmla="*/ 0 h 1977812"/>
                  <a:gd name="connsiteX2" fmla="*/ 740509 w 1260363"/>
                  <a:gd name="connsiteY2" fmla="*/ 1897 h 1977812"/>
                  <a:gd name="connsiteX3" fmla="*/ 1199803 w 1260363"/>
                  <a:gd name="connsiteY3" fmla="*/ 171512 h 1977812"/>
                  <a:gd name="connsiteX4" fmla="*/ 400634 w 1260363"/>
                  <a:gd name="connsiteY4" fmla="*/ 1976133 h 1977812"/>
                  <a:gd name="connsiteX5" fmla="*/ 40643 w 1260363"/>
                  <a:gd name="connsiteY5" fmla="*/ 1847269 h 1977812"/>
                  <a:gd name="connsiteX6" fmla="*/ 0 w 1260363"/>
                  <a:gd name="connsiteY6" fmla="*/ 1815173 h 1977812"/>
                  <a:gd name="connsiteX7" fmla="*/ 1338 w 1260363"/>
                  <a:gd name="connsiteY7" fmla="*/ 1812739 h 1977812"/>
                  <a:gd name="connsiteX8" fmla="*/ 810037 w 1260363"/>
                  <a:gd name="connsiteY8" fmla="*/ 327049 h 1977812"/>
                  <a:gd name="connsiteX0" fmla="*/ 718597 w 1260363"/>
                  <a:gd name="connsiteY0" fmla="*/ 235609 h 1977812"/>
                  <a:gd name="connsiteX1" fmla="*/ 706196 w 1260363"/>
                  <a:gd name="connsiteY1" fmla="*/ 0 h 1977812"/>
                  <a:gd name="connsiteX2" fmla="*/ 740509 w 1260363"/>
                  <a:gd name="connsiteY2" fmla="*/ 1897 h 1977812"/>
                  <a:gd name="connsiteX3" fmla="*/ 1199803 w 1260363"/>
                  <a:gd name="connsiteY3" fmla="*/ 171512 h 1977812"/>
                  <a:gd name="connsiteX4" fmla="*/ 400634 w 1260363"/>
                  <a:gd name="connsiteY4" fmla="*/ 1976133 h 1977812"/>
                  <a:gd name="connsiteX5" fmla="*/ 40643 w 1260363"/>
                  <a:gd name="connsiteY5" fmla="*/ 1847269 h 1977812"/>
                  <a:gd name="connsiteX6" fmla="*/ 0 w 1260363"/>
                  <a:gd name="connsiteY6" fmla="*/ 1815173 h 1977812"/>
                  <a:gd name="connsiteX7" fmla="*/ 1338 w 1260363"/>
                  <a:gd name="connsiteY7" fmla="*/ 1812739 h 1977812"/>
                  <a:gd name="connsiteX0" fmla="*/ 706196 w 1260363"/>
                  <a:gd name="connsiteY0" fmla="*/ 0 h 1977812"/>
                  <a:gd name="connsiteX1" fmla="*/ 740509 w 1260363"/>
                  <a:gd name="connsiteY1" fmla="*/ 1897 h 1977812"/>
                  <a:gd name="connsiteX2" fmla="*/ 1199803 w 1260363"/>
                  <a:gd name="connsiteY2" fmla="*/ 171512 h 1977812"/>
                  <a:gd name="connsiteX3" fmla="*/ 400634 w 1260363"/>
                  <a:gd name="connsiteY3" fmla="*/ 1976133 h 1977812"/>
                  <a:gd name="connsiteX4" fmla="*/ 40643 w 1260363"/>
                  <a:gd name="connsiteY4" fmla="*/ 1847269 h 1977812"/>
                  <a:gd name="connsiteX5" fmla="*/ 0 w 1260363"/>
                  <a:gd name="connsiteY5" fmla="*/ 1815173 h 1977812"/>
                  <a:gd name="connsiteX6" fmla="*/ 1338 w 1260363"/>
                  <a:gd name="connsiteY6" fmla="*/ 1812739 h 197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0363" h="1977812">
                    <a:moveTo>
                      <a:pt x="706196" y="0"/>
                    </a:moveTo>
                    <a:lnTo>
                      <a:pt x="740509" y="1897"/>
                    </a:lnTo>
                    <a:cubicBezTo>
                      <a:pt x="957624" y="25085"/>
                      <a:pt x="1131045" y="80247"/>
                      <a:pt x="1199803" y="171512"/>
                    </a:cubicBezTo>
                    <a:cubicBezTo>
                      <a:pt x="1444507" y="495984"/>
                      <a:pt x="901203" y="1922520"/>
                      <a:pt x="400634" y="1976133"/>
                    </a:cubicBezTo>
                    <a:cubicBezTo>
                      <a:pt x="291135" y="1987861"/>
                      <a:pt x="166687" y="1937435"/>
                      <a:pt x="40643" y="1847269"/>
                    </a:cubicBezTo>
                    <a:lnTo>
                      <a:pt x="0" y="1815173"/>
                    </a:lnTo>
                    <a:lnTo>
                      <a:pt x="1338" y="1812739"/>
                    </a:lnTo>
                  </a:path>
                </a:pathLst>
              </a:custGeom>
              <a:noFill/>
              <a:ln w="38100" cap="rnd">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59" name="Oval 31">
                <a:extLst>
                  <a:ext uri="{FF2B5EF4-FFF2-40B4-BE49-F238E27FC236}">
                    <a16:creationId xmlns:a16="http://schemas.microsoft.com/office/drawing/2014/main" id="{1DC55079-60AA-31A0-7409-960BBF32B21F}"/>
                  </a:ext>
                </a:extLst>
              </p:cNvPr>
              <p:cNvSpPr/>
              <p:nvPr/>
            </p:nvSpPr>
            <p:spPr>
              <a:xfrm>
                <a:off x="1294492" y="2550275"/>
                <a:ext cx="2362952" cy="1181475"/>
              </a:xfrm>
              <a:custGeom>
                <a:avLst/>
                <a:gdLst>
                  <a:gd name="connsiteX0" fmla="*/ 0 w 2274286"/>
                  <a:gd name="connsiteY0" fmla="*/ 1137142 h 2274284"/>
                  <a:gd name="connsiteX1" fmla="*/ 1137143 w 2274286"/>
                  <a:gd name="connsiteY1" fmla="*/ 0 h 2274284"/>
                  <a:gd name="connsiteX2" fmla="*/ 2274286 w 2274286"/>
                  <a:gd name="connsiteY2" fmla="*/ 1137142 h 2274284"/>
                  <a:gd name="connsiteX3" fmla="*/ 1137143 w 2274286"/>
                  <a:gd name="connsiteY3" fmla="*/ 2274284 h 2274284"/>
                  <a:gd name="connsiteX4" fmla="*/ 0 w 2274286"/>
                  <a:gd name="connsiteY4" fmla="*/ 1137142 h 2274284"/>
                  <a:gd name="connsiteX0" fmla="*/ 0 w 2274286"/>
                  <a:gd name="connsiteY0" fmla="*/ 1137142 h 1279285"/>
                  <a:gd name="connsiteX1" fmla="*/ 1137143 w 2274286"/>
                  <a:gd name="connsiteY1" fmla="*/ 0 h 1279285"/>
                  <a:gd name="connsiteX2" fmla="*/ 2274286 w 2274286"/>
                  <a:gd name="connsiteY2" fmla="*/ 1137142 h 1279285"/>
                  <a:gd name="connsiteX3" fmla="*/ 0 w 2274286"/>
                  <a:gd name="connsiteY3" fmla="*/ 1137142 h 1279285"/>
                  <a:gd name="connsiteX0" fmla="*/ 0 w 2274286"/>
                  <a:gd name="connsiteY0" fmla="*/ 1137142 h 1137142"/>
                  <a:gd name="connsiteX1" fmla="*/ 1137143 w 2274286"/>
                  <a:gd name="connsiteY1" fmla="*/ 0 h 1137142"/>
                  <a:gd name="connsiteX2" fmla="*/ 2274286 w 2274286"/>
                  <a:gd name="connsiteY2" fmla="*/ 1137142 h 1137142"/>
                  <a:gd name="connsiteX3" fmla="*/ 0 w 2274286"/>
                  <a:gd name="connsiteY3" fmla="*/ 1137142 h 1137142"/>
                </a:gdLst>
                <a:ahLst/>
                <a:cxnLst>
                  <a:cxn ang="0">
                    <a:pos x="connsiteX0" y="connsiteY0"/>
                  </a:cxn>
                  <a:cxn ang="0">
                    <a:pos x="connsiteX1" y="connsiteY1"/>
                  </a:cxn>
                  <a:cxn ang="0">
                    <a:pos x="connsiteX2" y="connsiteY2"/>
                  </a:cxn>
                  <a:cxn ang="0">
                    <a:pos x="connsiteX3" y="connsiteY3"/>
                  </a:cxn>
                </a:cxnLst>
                <a:rect l="l" t="t" r="r" b="b"/>
                <a:pathLst>
                  <a:path w="2274286" h="1137142">
                    <a:moveTo>
                      <a:pt x="0" y="1137142"/>
                    </a:moveTo>
                    <a:cubicBezTo>
                      <a:pt x="0" y="509116"/>
                      <a:pt x="509116" y="0"/>
                      <a:pt x="1137143" y="0"/>
                    </a:cubicBezTo>
                    <a:cubicBezTo>
                      <a:pt x="1765170" y="0"/>
                      <a:pt x="2274286" y="509116"/>
                      <a:pt x="2274286" y="1137142"/>
                    </a:cubicBezTo>
                    <a:lnTo>
                      <a:pt x="0" y="1137142"/>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60" name="Oval 34">
                <a:extLst>
                  <a:ext uri="{FF2B5EF4-FFF2-40B4-BE49-F238E27FC236}">
                    <a16:creationId xmlns:a16="http://schemas.microsoft.com/office/drawing/2014/main" id="{9965B81D-C728-E1CE-9E3F-96296214870F}"/>
                  </a:ext>
                </a:extLst>
              </p:cNvPr>
              <p:cNvSpPr/>
              <p:nvPr/>
            </p:nvSpPr>
            <p:spPr>
              <a:xfrm>
                <a:off x="1125373" y="4736524"/>
                <a:ext cx="291348" cy="291348"/>
              </a:xfrm>
              <a:prstGeom prst="ellipse">
                <a:avLst/>
              </a:prstGeom>
              <a:noFill/>
              <a:ln w="38100">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61" name="Oval 35">
                <a:extLst>
                  <a:ext uri="{FF2B5EF4-FFF2-40B4-BE49-F238E27FC236}">
                    <a16:creationId xmlns:a16="http://schemas.microsoft.com/office/drawing/2014/main" id="{58CC13EB-BFE1-31BD-4B4B-BE06BB9603A0}"/>
                  </a:ext>
                </a:extLst>
              </p:cNvPr>
              <p:cNvSpPr/>
              <p:nvPr/>
            </p:nvSpPr>
            <p:spPr>
              <a:xfrm>
                <a:off x="2810127" y="2199910"/>
                <a:ext cx="177342" cy="177342"/>
              </a:xfrm>
              <a:prstGeom prst="ellipse">
                <a:avLst/>
              </a:prstGeom>
              <a:noFill/>
              <a:ln w="38100">
                <a:solidFill>
                  <a:srgbClr val="4BA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62" name="TextBox 39">
                <a:extLst>
                  <a:ext uri="{FF2B5EF4-FFF2-40B4-BE49-F238E27FC236}">
                    <a16:creationId xmlns:a16="http://schemas.microsoft.com/office/drawing/2014/main" id="{DC75B31D-6936-06E7-F89E-466C65137E3D}"/>
                  </a:ext>
                </a:extLst>
              </p:cNvPr>
              <p:cNvSpPr txBox="1"/>
              <p:nvPr/>
            </p:nvSpPr>
            <p:spPr>
              <a:xfrm>
                <a:off x="1416721" y="1527476"/>
                <a:ext cx="2047649" cy="378635"/>
              </a:xfrm>
              <a:prstGeom prst="rect">
                <a:avLst/>
              </a:prstGeom>
              <a:noFill/>
            </p:spPr>
            <p:txBody>
              <a:bodyPr wrap="square" lIns="0" tIns="0" rIns="0" bIns="0" rtlCol="0" anchor="ctr">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lang="es-ES" sz="2000" b="1">
                    <a:solidFill>
                      <a:prstClr val="white"/>
                    </a:solidFill>
                    <a:latin typeface="Verdana" panose="020B0604030504040204" pitchFamily="34" charset="0"/>
                    <a:ea typeface="Verdana" panose="020B0604030504040204" pitchFamily="34" charset="0"/>
                  </a:rPr>
                  <a:t>E</a:t>
                </a:r>
                <a:r>
                  <a:rPr lang="es-CO" sz="2000" b="1">
                    <a:solidFill>
                      <a:prstClr val="white"/>
                    </a:solidFill>
                    <a:latin typeface="Verdana" panose="020B0604030504040204" pitchFamily="34" charset="0"/>
                    <a:ea typeface="Verdana" panose="020B0604030504040204" pitchFamily="34" charset="0"/>
                  </a:rPr>
                  <a:t>ntregables</a:t>
                </a:r>
                <a:endParaRPr kumimoji="0" lang="es-CO" sz="2000" b="1"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grpSp>
        <p:sp>
          <p:nvSpPr>
            <p:cNvPr id="52" name="TextBox 41">
              <a:extLst>
                <a:ext uri="{FF2B5EF4-FFF2-40B4-BE49-F238E27FC236}">
                  <a16:creationId xmlns:a16="http://schemas.microsoft.com/office/drawing/2014/main" id="{E48D59CC-1B17-8E7F-D1FD-AF87E48461E4}"/>
                </a:ext>
              </a:extLst>
            </p:cNvPr>
            <p:cNvSpPr txBox="1"/>
            <p:nvPr/>
          </p:nvSpPr>
          <p:spPr>
            <a:xfrm>
              <a:off x="1838921" y="4174834"/>
              <a:ext cx="1661530" cy="630685"/>
            </a:xfrm>
            <a:prstGeom prst="rect">
              <a:avLst/>
            </a:prstGeom>
            <a:noFill/>
          </p:spPr>
          <p:txBody>
            <a:bodyPr wrap="square" lIns="0" tIns="0" rIns="0" bIns="0" rtlCol="0" anchor="t">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lang="en-US" sz="4000" b="1" kern="0">
                  <a:solidFill>
                    <a:prstClr val="black"/>
                  </a:solidFill>
                  <a:latin typeface="Nunito Sans regular" pitchFamily="2" charset="0"/>
                  <a:cs typeface="Arial"/>
                </a:rPr>
                <a:t>159</a:t>
              </a:r>
              <a:endParaRPr kumimoji="0" lang="en-US" sz="4000" b="1" i="0" u="none" strike="noStrike" kern="0" cap="none" spc="0" normalizeH="0" baseline="0" noProof="0">
                <a:ln>
                  <a:noFill/>
                </a:ln>
                <a:solidFill>
                  <a:prstClr val="black"/>
                </a:solidFill>
                <a:effectLst/>
                <a:uLnTx/>
                <a:uFillTx/>
                <a:latin typeface="Nunito Sans regular" pitchFamily="2" charset="0"/>
                <a:ea typeface="+mn-ea"/>
                <a:cs typeface="Arial"/>
              </a:endParaRPr>
            </a:p>
          </p:txBody>
        </p:sp>
        <p:pic>
          <p:nvPicPr>
            <p:cNvPr id="53" name="Gráfico 99" descr="Portapapeles con relleno sólido">
              <a:extLst>
                <a:ext uri="{FF2B5EF4-FFF2-40B4-BE49-F238E27FC236}">
                  <a16:creationId xmlns:a16="http://schemas.microsoft.com/office/drawing/2014/main" id="{45778F1E-AFE3-F78B-DF4C-407E4DD72839}"/>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79273" y="3037036"/>
              <a:ext cx="872564" cy="921332"/>
            </a:xfrm>
            <a:prstGeom prst="rect">
              <a:avLst/>
            </a:prstGeom>
          </p:spPr>
        </p:pic>
      </p:grpSp>
      <p:sp>
        <p:nvSpPr>
          <p:cNvPr id="6" name="object 2">
            <a:extLst>
              <a:ext uri="{FF2B5EF4-FFF2-40B4-BE49-F238E27FC236}">
                <a16:creationId xmlns:a16="http://schemas.microsoft.com/office/drawing/2014/main" id="{2654309B-0F0A-F5CC-30CF-5329072D441A}"/>
              </a:ext>
            </a:extLst>
          </p:cNvPr>
          <p:cNvSpPr txBox="1">
            <a:spLocks noGrp="1"/>
          </p:cNvSpPr>
          <p:nvPr/>
        </p:nvSpPr>
        <p:spPr>
          <a:xfrm>
            <a:off x="2525606" y="622124"/>
            <a:ext cx="6772792" cy="659155"/>
          </a:xfrm>
          <a:prstGeom prst="rect">
            <a:avLst/>
          </a:prstGeom>
        </p:spPr>
        <p:txBody>
          <a:bodyPr vert="horz" wrap="square" lIns="0" tIns="12700" rIns="0" bIns="0" rtlCol="0" anchor="t">
            <a:spAutoFit/>
          </a:bodyPr>
          <a:lstStyle>
            <a:lvl1pPr algn="l" defTabSz="914360" rtl="0" eaLnBrk="1" latinLnBrk="0" hangingPunct="1">
              <a:lnSpc>
                <a:spcPct val="90000"/>
              </a:lnSpc>
              <a:spcBef>
                <a:spcPct val="0"/>
              </a:spcBef>
              <a:buNone/>
              <a:defRPr sz="4400" kern="1200">
                <a:solidFill>
                  <a:schemeClr val="tx1"/>
                </a:solidFill>
                <a:latin typeface="+mj-lt"/>
                <a:ea typeface="+mj-ea"/>
                <a:cs typeface="+mj-cs"/>
              </a:defRPr>
            </a:lvl1pPr>
          </a:lstStyle>
          <a:p>
            <a:pPr algn="ctr" defTabSz="457200">
              <a:lnSpc>
                <a:spcPct val="100000"/>
              </a:lnSpc>
              <a:spcBef>
                <a:spcPts val="0"/>
              </a:spcBef>
              <a:defRPr/>
            </a:pPr>
            <a:r>
              <a:rPr lang="es-MX" sz="2400" b="1">
                <a:solidFill>
                  <a:srgbClr val="2D3784"/>
                </a:solidFill>
                <a:latin typeface="Verdana" panose="020B0604030504040204" pitchFamily="34" charset="0"/>
                <a:ea typeface="Verdana" panose="020B0604030504040204" pitchFamily="34" charset="0"/>
                <a:cs typeface="+mn-cs"/>
              </a:rPr>
              <a:t>Resultados del Monitoreo</a:t>
            </a:r>
            <a:br>
              <a:rPr lang="es-MX" sz="4000" b="1">
                <a:latin typeface="Verdana" panose="020B0604030504040204" pitchFamily="34" charset="0"/>
                <a:ea typeface="Verdana" panose="020B0604030504040204" pitchFamily="34" charset="0"/>
                <a:cs typeface="+mn-cs"/>
              </a:rPr>
            </a:br>
            <a:r>
              <a:rPr lang="es-ES" sz="1800">
                <a:solidFill>
                  <a:srgbClr val="154A8B"/>
                </a:solidFill>
                <a:latin typeface="Verdana" panose="020B0604030504040204" pitchFamily="34" charset="0"/>
                <a:ea typeface="Verdana" panose="020B0604030504040204" pitchFamily="34" charset="0"/>
                <a:cs typeface="+mn-cs"/>
              </a:rPr>
              <a:t>Mayo a agosto de 2024 </a:t>
            </a:r>
            <a:endParaRPr lang="es-CO" sz="4000">
              <a:solidFill>
                <a:srgbClr val="154A8B"/>
              </a:solidFill>
              <a:latin typeface="Verdana" panose="020B0604030504040204" pitchFamily="34" charset="0"/>
              <a:ea typeface="Verdana" panose="020B0604030504040204" pitchFamily="34" charset="0"/>
              <a:cs typeface="+mn-cs"/>
            </a:endParaRPr>
          </a:p>
        </p:txBody>
      </p:sp>
      <p:grpSp>
        <p:nvGrpSpPr>
          <p:cNvPr id="7" name="Grupo 6">
            <a:extLst>
              <a:ext uri="{FF2B5EF4-FFF2-40B4-BE49-F238E27FC236}">
                <a16:creationId xmlns:a16="http://schemas.microsoft.com/office/drawing/2014/main" id="{89CE4D52-8B8D-2996-33D8-D6A73E0641AC}"/>
              </a:ext>
            </a:extLst>
          </p:cNvPr>
          <p:cNvGrpSpPr/>
          <p:nvPr/>
        </p:nvGrpSpPr>
        <p:grpSpPr>
          <a:xfrm>
            <a:off x="7090628" y="1505276"/>
            <a:ext cx="1736660" cy="2078802"/>
            <a:chOff x="7929763" y="1152515"/>
            <a:chExt cx="1736660" cy="2078802"/>
          </a:xfrm>
        </p:grpSpPr>
        <p:sp>
          <p:nvSpPr>
            <p:cNvPr id="42" name="Oval 29">
              <a:extLst>
                <a:ext uri="{FF2B5EF4-FFF2-40B4-BE49-F238E27FC236}">
                  <a16:creationId xmlns:a16="http://schemas.microsoft.com/office/drawing/2014/main" id="{27009256-8F2C-3A3B-035E-F62786C08C6D}"/>
                </a:ext>
              </a:extLst>
            </p:cNvPr>
            <p:cNvSpPr/>
            <p:nvPr/>
          </p:nvSpPr>
          <p:spPr>
            <a:xfrm>
              <a:off x="7929763" y="1593156"/>
              <a:ext cx="1736660" cy="1638161"/>
            </a:xfrm>
            <a:prstGeom prst="ellipse">
              <a:avLst/>
            </a:prstGeom>
            <a:solidFill>
              <a:schemeClr val="tx1">
                <a:alpha val="20000"/>
              </a:schemeClr>
            </a:solidFill>
            <a:ln>
              <a:noFill/>
            </a:ln>
            <a:effectLst>
              <a:softEdge rad="355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43" name="Oval 36">
              <a:extLst>
                <a:ext uri="{FF2B5EF4-FFF2-40B4-BE49-F238E27FC236}">
                  <a16:creationId xmlns:a16="http://schemas.microsoft.com/office/drawing/2014/main" id="{F4C0D743-0476-3272-54AA-5302A7537D8E}"/>
                </a:ext>
              </a:extLst>
            </p:cNvPr>
            <p:cNvSpPr/>
            <p:nvPr/>
          </p:nvSpPr>
          <p:spPr>
            <a:xfrm>
              <a:off x="8611580" y="2475589"/>
              <a:ext cx="91351" cy="85699"/>
            </a:xfrm>
            <a:prstGeom prst="ellipse">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44" name="Freeform: Shape 21">
              <a:extLst>
                <a:ext uri="{FF2B5EF4-FFF2-40B4-BE49-F238E27FC236}">
                  <a16:creationId xmlns:a16="http://schemas.microsoft.com/office/drawing/2014/main" id="{DC9EB4A5-81D0-6CFB-0D10-963B5B8F8503}"/>
                </a:ext>
              </a:extLst>
            </p:cNvPr>
            <p:cNvSpPr/>
            <p:nvPr/>
          </p:nvSpPr>
          <p:spPr>
            <a:xfrm>
              <a:off x="8053076" y="1221436"/>
              <a:ext cx="703493" cy="926544"/>
            </a:xfrm>
            <a:custGeom>
              <a:avLst/>
              <a:gdLst>
                <a:gd name="connsiteX0" fmla="*/ 1043155 w 1084752"/>
                <a:gd name="connsiteY0" fmla="*/ 0 h 1417461"/>
                <a:gd name="connsiteX1" fmla="*/ 1066654 w 1084752"/>
                <a:gd name="connsiteY1" fmla="*/ 127626 h 1417461"/>
                <a:gd name="connsiteX2" fmla="*/ 1008275 w 1084752"/>
                <a:gd name="connsiteY2" fmla="*/ 911748 h 1417461"/>
                <a:gd name="connsiteX3" fmla="*/ 583539 w 1084752"/>
                <a:gd name="connsiteY3" fmla="*/ 1310675 h 1417461"/>
                <a:gd name="connsiteX4" fmla="*/ 404384 w 1084752"/>
                <a:gd name="connsiteY4" fmla="*/ 1417461 h 1417461"/>
                <a:gd name="connsiteX5" fmla="*/ 355782 w 1084752"/>
                <a:gd name="connsiteY5" fmla="*/ 1351781 h 1417461"/>
                <a:gd name="connsiteX6" fmla="*/ 18250 w 1084752"/>
                <a:gd name="connsiteY6" fmla="*/ 383419 h 1417461"/>
                <a:gd name="connsiteX7" fmla="*/ 964134 w 1084752"/>
                <a:gd name="connsiteY7" fmla="*/ 5605 h 1417461"/>
                <a:gd name="connsiteX8" fmla="*/ 1043155 w 1084752"/>
                <a:gd name="connsiteY8" fmla="*/ 0 h 1417461"/>
                <a:gd name="connsiteX0" fmla="*/ 1008275 w 1099715"/>
                <a:gd name="connsiteY0" fmla="*/ 911748 h 1417461"/>
                <a:gd name="connsiteX1" fmla="*/ 583539 w 1099715"/>
                <a:gd name="connsiteY1" fmla="*/ 1310675 h 1417461"/>
                <a:gd name="connsiteX2" fmla="*/ 404384 w 1099715"/>
                <a:gd name="connsiteY2" fmla="*/ 1417461 h 1417461"/>
                <a:gd name="connsiteX3" fmla="*/ 355782 w 1099715"/>
                <a:gd name="connsiteY3" fmla="*/ 1351781 h 1417461"/>
                <a:gd name="connsiteX4" fmla="*/ 18250 w 1099715"/>
                <a:gd name="connsiteY4" fmla="*/ 383419 h 1417461"/>
                <a:gd name="connsiteX5" fmla="*/ 964134 w 1099715"/>
                <a:gd name="connsiteY5" fmla="*/ 5605 h 1417461"/>
                <a:gd name="connsiteX6" fmla="*/ 1043155 w 1099715"/>
                <a:gd name="connsiteY6" fmla="*/ 0 h 1417461"/>
                <a:gd name="connsiteX7" fmla="*/ 1066654 w 1099715"/>
                <a:gd name="connsiteY7" fmla="*/ 127626 h 1417461"/>
                <a:gd name="connsiteX8" fmla="*/ 1099715 w 1099715"/>
                <a:gd name="connsiteY8" fmla="*/ 1003188 h 1417461"/>
                <a:gd name="connsiteX0" fmla="*/ 1008275 w 1066654"/>
                <a:gd name="connsiteY0" fmla="*/ 911748 h 1417461"/>
                <a:gd name="connsiteX1" fmla="*/ 583539 w 1066654"/>
                <a:gd name="connsiteY1" fmla="*/ 1310675 h 1417461"/>
                <a:gd name="connsiteX2" fmla="*/ 404384 w 1066654"/>
                <a:gd name="connsiteY2" fmla="*/ 1417461 h 1417461"/>
                <a:gd name="connsiteX3" fmla="*/ 355782 w 1066654"/>
                <a:gd name="connsiteY3" fmla="*/ 1351781 h 1417461"/>
                <a:gd name="connsiteX4" fmla="*/ 18250 w 1066654"/>
                <a:gd name="connsiteY4" fmla="*/ 383419 h 1417461"/>
                <a:gd name="connsiteX5" fmla="*/ 964134 w 1066654"/>
                <a:gd name="connsiteY5" fmla="*/ 5605 h 1417461"/>
                <a:gd name="connsiteX6" fmla="*/ 1043155 w 1066654"/>
                <a:gd name="connsiteY6" fmla="*/ 0 h 1417461"/>
                <a:gd name="connsiteX7" fmla="*/ 1066654 w 1066654"/>
                <a:gd name="connsiteY7" fmla="*/ 127626 h 1417461"/>
                <a:gd name="connsiteX0" fmla="*/ 583539 w 1066654"/>
                <a:gd name="connsiteY0" fmla="*/ 1310675 h 1417461"/>
                <a:gd name="connsiteX1" fmla="*/ 404384 w 1066654"/>
                <a:gd name="connsiteY1" fmla="*/ 1417461 h 1417461"/>
                <a:gd name="connsiteX2" fmla="*/ 355782 w 1066654"/>
                <a:gd name="connsiteY2" fmla="*/ 1351781 h 1417461"/>
                <a:gd name="connsiteX3" fmla="*/ 18250 w 1066654"/>
                <a:gd name="connsiteY3" fmla="*/ 383419 h 1417461"/>
                <a:gd name="connsiteX4" fmla="*/ 964134 w 1066654"/>
                <a:gd name="connsiteY4" fmla="*/ 5605 h 1417461"/>
                <a:gd name="connsiteX5" fmla="*/ 1043155 w 1066654"/>
                <a:gd name="connsiteY5" fmla="*/ 0 h 1417461"/>
                <a:gd name="connsiteX6" fmla="*/ 1066654 w 1066654"/>
                <a:gd name="connsiteY6" fmla="*/ 127626 h 1417461"/>
                <a:gd name="connsiteX0" fmla="*/ 583539 w 1043155"/>
                <a:gd name="connsiteY0" fmla="*/ 1310675 h 1417461"/>
                <a:gd name="connsiteX1" fmla="*/ 404384 w 1043155"/>
                <a:gd name="connsiteY1" fmla="*/ 1417461 h 1417461"/>
                <a:gd name="connsiteX2" fmla="*/ 355782 w 1043155"/>
                <a:gd name="connsiteY2" fmla="*/ 1351781 h 1417461"/>
                <a:gd name="connsiteX3" fmla="*/ 18250 w 1043155"/>
                <a:gd name="connsiteY3" fmla="*/ 383419 h 1417461"/>
                <a:gd name="connsiteX4" fmla="*/ 964134 w 1043155"/>
                <a:gd name="connsiteY4" fmla="*/ 5605 h 1417461"/>
                <a:gd name="connsiteX5" fmla="*/ 1043155 w 1043155"/>
                <a:gd name="connsiteY5" fmla="*/ 0 h 1417461"/>
                <a:gd name="connsiteX0" fmla="*/ 583539 w 964134"/>
                <a:gd name="connsiteY0" fmla="*/ 1305070 h 1411856"/>
                <a:gd name="connsiteX1" fmla="*/ 404384 w 964134"/>
                <a:gd name="connsiteY1" fmla="*/ 1411856 h 1411856"/>
                <a:gd name="connsiteX2" fmla="*/ 355782 w 964134"/>
                <a:gd name="connsiteY2" fmla="*/ 1346176 h 1411856"/>
                <a:gd name="connsiteX3" fmla="*/ 18250 w 964134"/>
                <a:gd name="connsiteY3" fmla="*/ 377814 h 1411856"/>
                <a:gd name="connsiteX4" fmla="*/ 964134 w 964134"/>
                <a:gd name="connsiteY4" fmla="*/ 0 h 1411856"/>
                <a:gd name="connsiteX0" fmla="*/ 404384 w 964134"/>
                <a:gd name="connsiteY0" fmla="*/ 1411856 h 1411856"/>
                <a:gd name="connsiteX1" fmla="*/ 355782 w 964134"/>
                <a:gd name="connsiteY1" fmla="*/ 1346176 h 1411856"/>
                <a:gd name="connsiteX2" fmla="*/ 18250 w 964134"/>
                <a:gd name="connsiteY2" fmla="*/ 377814 h 1411856"/>
                <a:gd name="connsiteX3" fmla="*/ 964134 w 964134"/>
                <a:gd name="connsiteY3" fmla="*/ 0 h 1411856"/>
                <a:gd name="connsiteX0" fmla="*/ 355782 w 964134"/>
                <a:gd name="connsiteY0" fmla="*/ 1346176 h 1346176"/>
                <a:gd name="connsiteX1" fmla="*/ 18250 w 964134"/>
                <a:gd name="connsiteY1" fmla="*/ 377814 h 1346176"/>
                <a:gd name="connsiteX2" fmla="*/ 964134 w 964134"/>
                <a:gd name="connsiteY2" fmla="*/ 0 h 1346176"/>
              </a:gdLst>
              <a:ahLst/>
              <a:cxnLst>
                <a:cxn ang="0">
                  <a:pos x="connsiteX0" y="connsiteY0"/>
                </a:cxn>
                <a:cxn ang="0">
                  <a:pos x="connsiteX1" y="connsiteY1"/>
                </a:cxn>
                <a:cxn ang="0">
                  <a:pos x="connsiteX2" y="connsiteY2"/>
                </a:cxn>
              </a:cxnLst>
              <a:rect l="l" t="t" r="r" b="b"/>
              <a:pathLst>
                <a:path w="964134" h="1346176">
                  <a:moveTo>
                    <a:pt x="355782" y="1346176"/>
                  </a:moveTo>
                  <a:cubicBezTo>
                    <a:pt x="108758" y="991210"/>
                    <a:pt x="-56905" y="579197"/>
                    <a:pt x="18250" y="377814"/>
                  </a:cubicBezTo>
                  <a:cubicBezTo>
                    <a:pt x="93405" y="176432"/>
                    <a:pt x="522884" y="42762"/>
                    <a:pt x="964134" y="0"/>
                  </a:cubicBezTo>
                </a:path>
              </a:pathLst>
            </a:custGeom>
            <a:noFill/>
            <a:ln w="38100" cap="rnd">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45" name="Oval 22">
              <a:extLst>
                <a:ext uri="{FF2B5EF4-FFF2-40B4-BE49-F238E27FC236}">
                  <a16:creationId xmlns:a16="http://schemas.microsoft.com/office/drawing/2014/main" id="{70F46B26-D63B-9792-0D30-257024184775}"/>
                </a:ext>
              </a:extLst>
            </p:cNvPr>
            <p:cNvSpPr/>
            <p:nvPr/>
          </p:nvSpPr>
          <p:spPr>
            <a:xfrm>
              <a:off x="8115087" y="1152515"/>
              <a:ext cx="1423462" cy="13427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46" name="Freeform: Shape 23">
              <a:extLst>
                <a:ext uri="{FF2B5EF4-FFF2-40B4-BE49-F238E27FC236}">
                  <a16:creationId xmlns:a16="http://schemas.microsoft.com/office/drawing/2014/main" id="{FF3092F6-FC7C-8263-9539-293B379C383C}"/>
                </a:ext>
              </a:extLst>
            </p:cNvPr>
            <p:cNvSpPr/>
            <p:nvPr/>
          </p:nvSpPr>
          <p:spPr>
            <a:xfrm>
              <a:off x="8622826" y="1231419"/>
              <a:ext cx="919640" cy="1361285"/>
            </a:xfrm>
            <a:custGeom>
              <a:avLst/>
              <a:gdLst>
                <a:gd name="connsiteX0" fmla="*/ 706196 w 1260363"/>
                <a:gd name="connsiteY0" fmla="*/ 0 h 1977812"/>
                <a:gd name="connsiteX1" fmla="*/ 740509 w 1260363"/>
                <a:gd name="connsiteY1" fmla="*/ 1897 h 1977812"/>
                <a:gd name="connsiteX2" fmla="*/ 1199803 w 1260363"/>
                <a:gd name="connsiteY2" fmla="*/ 171512 h 1977812"/>
                <a:gd name="connsiteX3" fmla="*/ 400634 w 1260363"/>
                <a:gd name="connsiteY3" fmla="*/ 1976133 h 1977812"/>
                <a:gd name="connsiteX4" fmla="*/ 40643 w 1260363"/>
                <a:gd name="connsiteY4" fmla="*/ 1847269 h 1977812"/>
                <a:gd name="connsiteX5" fmla="*/ 0 w 1260363"/>
                <a:gd name="connsiteY5" fmla="*/ 1815173 h 1977812"/>
                <a:gd name="connsiteX6" fmla="*/ 1338 w 1260363"/>
                <a:gd name="connsiteY6" fmla="*/ 1812739 h 1977812"/>
                <a:gd name="connsiteX7" fmla="*/ 718597 w 1260363"/>
                <a:gd name="connsiteY7" fmla="*/ 235609 h 1977812"/>
                <a:gd name="connsiteX8" fmla="*/ 706196 w 1260363"/>
                <a:gd name="connsiteY8" fmla="*/ 0 h 1977812"/>
                <a:gd name="connsiteX0" fmla="*/ 718597 w 1260363"/>
                <a:gd name="connsiteY0" fmla="*/ 235609 h 1977812"/>
                <a:gd name="connsiteX1" fmla="*/ 706196 w 1260363"/>
                <a:gd name="connsiteY1" fmla="*/ 0 h 1977812"/>
                <a:gd name="connsiteX2" fmla="*/ 740509 w 1260363"/>
                <a:gd name="connsiteY2" fmla="*/ 1897 h 1977812"/>
                <a:gd name="connsiteX3" fmla="*/ 1199803 w 1260363"/>
                <a:gd name="connsiteY3" fmla="*/ 171512 h 1977812"/>
                <a:gd name="connsiteX4" fmla="*/ 400634 w 1260363"/>
                <a:gd name="connsiteY4" fmla="*/ 1976133 h 1977812"/>
                <a:gd name="connsiteX5" fmla="*/ 40643 w 1260363"/>
                <a:gd name="connsiteY5" fmla="*/ 1847269 h 1977812"/>
                <a:gd name="connsiteX6" fmla="*/ 0 w 1260363"/>
                <a:gd name="connsiteY6" fmla="*/ 1815173 h 1977812"/>
                <a:gd name="connsiteX7" fmla="*/ 1338 w 1260363"/>
                <a:gd name="connsiteY7" fmla="*/ 1812739 h 1977812"/>
                <a:gd name="connsiteX8" fmla="*/ 810037 w 1260363"/>
                <a:gd name="connsiteY8" fmla="*/ 327049 h 1977812"/>
                <a:gd name="connsiteX0" fmla="*/ 718597 w 1260363"/>
                <a:gd name="connsiteY0" fmla="*/ 235609 h 1977812"/>
                <a:gd name="connsiteX1" fmla="*/ 706196 w 1260363"/>
                <a:gd name="connsiteY1" fmla="*/ 0 h 1977812"/>
                <a:gd name="connsiteX2" fmla="*/ 740509 w 1260363"/>
                <a:gd name="connsiteY2" fmla="*/ 1897 h 1977812"/>
                <a:gd name="connsiteX3" fmla="*/ 1199803 w 1260363"/>
                <a:gd name="connsiteY3" fmla="*/ 171512 h 1977812"/>
                <a:gd name="connsiteX4" fmla="*/ 400634 w 1260363"/>
                <a:gd name="connsiteY4" fmla="*/ 1976133 h 1977812"/>
                <a:gd name="connsiteX5" fmla="*/ 40643 w 1260363"/>
                <a:gd name="connsiteY5" fmla="*/ 1847269 h 1977812"/>
                <a:gd name="connsiteX6" fmla="*/ 0 w 1260363"/>
                <a:gd name="connsiteY6" fmla="*/ 1815173 h 1977812"/>
                <a:gd name="connsiteX7" fmla="*/ 1338 w 1260363"/>
                <a:gd name="connsiteY7" fmla="*/ 1812739 h 1977812"/>
                <a:gd name="connsiteX0" fmla="*/ 706196 w 1260363"/>
                <a:gd name="connsiteY0" fmla="*/ 0 h 1977812"/>
                <a:gd name="connsiteX1" fmla="*/ 740509 w 1260363"/>
                <a:gd name="connsiteY1" fmla="*/ 1897 h 1977812"/>
                <a:gd name="connsiteX2" fmla="*/ 1199803 w 1260363"/>
                <a:gd name="connsiteY2" fmla="*/ 171512 h 1977812"/>
                <a:gd name="connsiteX3" fmla="*/ 400634 w 1260363"/>
                <a:gd name="connsiteY3" fmla="*/ 1976133 h 1977812"/>
                <a:gd name="connsiteX4" fmla="*/ 40643 w 1260363"/>
                <a:gd name="connsiteY4" fmla="*/ 1847269 h 1977812"/>
                <a:gd name="connsiteX5" fmla="*/ 0 w 1260363"/>
                <a:gd name="connsiteY5" fmla="*/ 1815173 h 1977812"/>
                <a:gd name="connsiteX6" fmla="*/ 1338 w 1260363"/>
                <a:gd name="connsiteY6" fmla="*/ 1812739 h 197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0363" h="1977812">
                  <a:moveTo>
                    <a:pt x="706196" y="0"/>
                  </a:moveTo>
                  <a:lnTo>
                    <a:pt x="740509" y="1897"/>
                  </a:lnTo>
                  <a:cubicBezTo>
                    <a:pt x="957624" y="25085"/>
                    <a:pt x="1131045" y="80247"/>
                    <a:pt x="1199803" y="171512"/>
                  </a:cubicBezTo>
                  <a:cubicBezTo>
                    <a:pt x="1444507" y="495984"/>
                    <a:pt x="901203" y="1922520"/>
                    <a:pt x="400634" y="1976133"/>
                  </a:cubicBezTo>
                  <a:cubicBezTo>
                    <a:pt x="291135" y="1987861"/>
                    <a:pt x="166687" y="1937435"/>
                    <a:pt x="40643" y="1847269"/>
                  </a:cubicBezTo>
                  <a:lnTo>
                    <a:pt x="0" y="1815173"/>
                  </a:lnTo>
                  <a:lnTo>
                    <a:pt x="1338" y="1812739"/>
                  </a:lnTo>
                </a:path>
              </a:pathLst>
            </a:custGeom>
            <a:noFill/>
            <a:ln w="38100" cap="rnd">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47" name="Oval 32">
              <a:extLst>
                <a:ext uri="{FF2B5EF4-FFF2-40B4-BE49-F238E27FC236}">
                  <a16:creationId xmlns:a16="http://schemas.microsoft.com/office/drawing/2014/main" id="{4EDC5EAE-A2A1-F093-0414-E6606FF9217C}"/>
                </a:ext>
              </a:extLst>
            </p:cNvPr>
            <p:cNvSpPr/>
            <p:nvPr/>
          </p:nvSpPr>
          <p:spPr>
            <a:xfrm>
              <a:off x="8201295" y="1238925"/>
              <a:ext cx="1251046" cy="590045"/>
            </a:xfrm>
            <a:custGeom>
              <a:avLst/>
              <a:gdLst>
                <a:gd name="connsiteX0" fmla="*/ 0 w 2274286"/>
                <a:gd name="connsiteY0" fmla="*/ 1137142 h 2274284"/>
                <a:gd name="connsiteX1" fmla="*/ 1137143 w 2274286"/>
                <a:gd name="connsiteY1" fmla="*/ 0 h 2274284"/>
                <a:gd name="connsiteX2" fmla="*/ 2274286 w 2274286"/>
                <a:gd name="connsiteY2" fmla="*/ 1137142 h 2274284"/>
                <a:gd name="connsiteX3" fmla="*/ 1137143 w 2274286"/>
                <a:gd name="connsiteY3" fmla="*/ 2274284 h 2274284"/>
                <a:gd name="connsiteX4" fmla="*/ 0 w 2274286"/>
                <a:gd name="connsiteY4" fmla="*/ 1137142 h 2274284"/>
                <a:gd name="connsiteX0" fmla="*/ 0 w 2274286"/>
                <a:gd name="connsiteY0" fmla="*/ 1137142 h 1279285"/>
                <a:gd name="connsiteX1" fmla="*/ 1137143 w 2274286"/>
                <a:gd name="connsiteY1" fmla="*/ 0 h 1279285"/>
                <a:gd name="connsiteX2" fmla="*/ 2274286 w 2274286"/>
                <a:gd name="connsiteY2" fmla="*/ 1137142 h 1279285"/>
                <a:gd name="connsiteX3" fmla="*/ 0 w 2274286"/>
                <a:gd name="connsiteY3" fmla="*/ 1137142 h 1279285"/>
                <a:gd name="connsiteX0" fmla="*/ 0 w 2274286"/>
                <a:gd name="connsiteY0" fmla="*/ 1137142 h 1137142"/>
                <a:gd name="connsiteX1" fmla="*/ 1137143 w 2274286"/>
                <a:gd name="connsiteY1" fmla="*/ 0 h 1137142"/>
                <a:gd name="connsiteX2" fmla="*/ 2274286 w 2274286"/>
                <a:gd name="connsiteY2" fmla="*/ 1137142 h 1137142"/>
                <a:gd name="connsiteX3" fmla="*/ 0 w 2274286"/>
                <a:gd name="connsiteY3" fmla="*/ 1137142 h 1137142"/>
              </a:gdLst>
              <a:ahLst/>
              <a:cxnLst>
                <a:cxn ang="0">
                  <a:pos x="connsiteX0" y="connsiteY0"/>
                </a:cxn>
                <a:cxn ang="0">
                  <a:pos x="connsiteX1" y="connsiteY1"/>
                </a:cxn>
                <a:cxn ang="0">
                  <a:pos x="connsiteX2" y="connsiteY2"/>
                </a:cxn>
                <a:cxn ang="0">
                  <a:pos x="connsiteX3" y="connsiteY3"/>
                </a:cxn>
              </a:cxnLst>
              <a:rect l="l" t="t" r="r" b="b"/>
              <a:pathLst>
                <a:path w="2274286" h="1137142">
                  <a:moveTo>
                    <a:pt x="0" y="1137142"/>
                  </a:moveTo>
                  <a:cubicBezTo>
                    <a:pt x="0" y="509116"/>
                    <a:pt x="509116" y="0"/>
                    <a:pt x="1137143" y="0"/>
                  </a:cubicBezTo>
                  <a:cubicBezTo>
                    <a:pt x="1765170" y="0"/>
                    <a:pt x="2274286" y="509116"/>
                    <a:pt x="2274286" y="1137142"/>
                  </a:cubicBezTo>
                  <a:lnTo>
                    <a:pt x="0" y="1137142"/>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48" name="TextBox 41">
              <a:extLst>
                <a:ext uri="{FF2B5EF4-FFF2-40B4-BE49-F238E27FC236}">
                  <a16:creationId xmlns:a16="http://schemas.microsoft.com/office/drawing/2014/main" id="{89B5BC02-991F-9DE7-1BEC-D74BABC23B2E}"/>
                </a:ext>
              </a:extLst>
            </p:cNvPr>
            <p:cNvSpPr txBox="1"/>
            <p:nvPr/>
          </p:nvSpPr>
          <p:spPr>
            <a:xfrm>
              <a:off x="8405278" y="1943434"/>
              <a:ext cx="903779" cy="335372"/>
            </a:xfrm>
            <a:prstGeom prst="rect">
              <a:avLst/>
            </a:prstGeom>
            <a:noFill/>
          </p:spPr>
          <p:txBody>
            <a:bodyPr wrap="square" lIns="0" tIns="0" rIns="0" bIns="0" rtlCol="0" anchor="t">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a:ln>
                    <a:noFill/>
                  </a:ln>
                  <a:solidFill>
                    <a:prstClr val="black"/>
                  </a:solidFill>
                  <a:effectLst/>
                  <a:uLnTx/>
                  <a:uFillTx/>
                  <a:latin typeface="Nunito Sans regular"/>
                  <a:ea typeface="+mn-ea"/>
                  <a:cs typeface="Arial"/>
                </a:rPr>
                <a:t>105</a:t>
              </a:r>
              <a:endParaRPr kumimoji="0" lang="en-US" sz="2800" b="0" i="0" u="none" strike="noStrike" kern="0" cap="none" spc="0" normalizeH="0" baseline="0" noProof="0">
                <a:ln>
                  <a:noFill/>
                </a:ln>
                <a:solidFill>
                  <a:srgbClr val="00B050"/>
                </a:solidFill>
                <a:effectLst/>
                <a:uLnTx/>
                <a:uFillTx/>
                <a:latin typeface="Nunito Sans regular" pitchFamily="2" charset="0"/>
                <a:ea typeface="+mn-ea"/>
                <a:cs typeface="Arial" panose="020B0604020202020204" pitchFamily="34" charset="0"/>
              </a:endParaRPr>
            </a:p>
          </p:txBody>
        </p:sp>
        <p:pic>
          <p:nvPicPr>
            <p:cNvPr id="49" name="Gráfico 89" descr="Estadísticas contorno">
              <a:extLst>
                <a:ext uri="{FF2B5EF4-FFF2-40B4-BE49-F238E27FC236}">
                  <a16:creationId xmlns:a16="http://schemas.microsoft.com/office/drawing/2014/main" id="{0580BDE6-3689-39A5-4E8E-CB1EFD02A87E}"/>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54053" y="1299668"/>
              <a:ext cx="526973" cy="494368"/>
            </a:xfrm>
            <a:prstGeom prst="rect">
              <a:avLst/>
            </a:prstGeom>
          </p:spPr>
        </p:pic>
      </p:grpSp>
      <p:grpSp>
        <p:nvGrpSpPr>
          <p:cNvPr id="8" name="Grupo 7">
            <a:extLst>
              <a:ext uri="{FF2B5EF4-FFF2-40B4-BE49-F238E27FC236}">
                <a16:creationId xmlns:a16="http://schemas.microsoft.com/office/drawing/2014/main" id="{D9851BDC-477F-D11A-67EB-CA80E5778410}"/>
              </a:ext>
            </a:extLst>
          </p:cNvPr>
          <p:cNvGrpSpPr/>
          <p:nvPr/>
        </p:nvGrpSpPr>
        <p:grpSpPr>
          <a:xfrm>
            <a:off x="6750001" y="3133677"/>
            <a:ext cx="2104434" cy="1568603"/>
            <a:chOff x="5392841" y="3235805"/>
            <a:chExt cx="2959120" cy="2349157"/>
          </a:xfrm>
        </p:grpSpPr>
        <p:sp>
          <p:nvSpPr>
            <p:cNvPr id="32" name="TextBox 45">
              <a:extLst>
                <a:ext uri="{FF2B5EF4-FFF2-40B4-BE49-F238E27FC236}">
                  <a16:creationId xmlns:a16="http://schemas.microsoft.com/office/drawing/2014/main" id="{D7F034A3-BEAB-FF12-E136-79ED4504A5D3}"/>
                </a:ext>
              </a:extLst>
            </p:cNvPr>
            <p:cNvSpPr txBox="1"/>
            <p:nvPr/>
          </p:nvSpPr>
          <p:spPr>
            <a:xfrm>
              <a:off x="5392841" y="4825128"/>
              <a:ext cx="2047649" cy="378635"/>
            </a:xfrm>
            <a:prstGeom prst="rect">
              <a:avLst/>
            </a:prstGeom>
            <a:noFill/>
          </p:spPr>
          <p:txBody>
            <a:bodyPr wrap="square" lIns="0" tIns="0" rIns="0" bIns="0" rtlCol="0" anchor="ctr">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white"/>
                  </a:solidFill>
                  <a:effectLst/>
                  <a:uLnTx/>
                  <a:uFillTx/>
                  <a:latin typeface="Nunito Sans regular" pitchFamily="2" charset="0"/>
                  <a:ea typeface="+mn-ea"/>
                  <a:cs typeface="+mn-cs"/>
                </a:rPr>
                <a:t>Placeholder</a:t>
              </a:r>
              <a:endParaRPr kumimoji="0" lang="en-IN" sz="2000" b="1"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33" name="Oval 51">
              <a:extLst>
                <a:ext uri="{FF2B5EF4-FFF2-40B4-BE49-F238E27FC236}">
                  <a16:creationId xmlns:a16="http://schemas.microsoft.com/office/drawing/2014/main" id="{B7E8028B-7CB3-BD24-B59A-7AB2C7CE3F0E}"/>
                </a:ext>
              </a:extLst>
            </p:cNvPr>
            <p:cNvSpPr/>
            <p:nvPr/>
          </p:nvSpPr>
          <p:spPr>
            <a:xfrm>
              <a:off x="6038175" y="3257359"/>
              <a:ext cx="2313786" cy="2327603"/>
            </a:xfrm>
            <a:prstGeom prst="ellipse">
              <a:avLst/>
            </a:prstGeom>
            <a:solidFill>
              <a:schemeClr val="tx1">
                <a:alpha val="20000"/>
              </a:schemeClr>
            </a:solidFill>
            <a:ln>
              <a:noFill/>
            </a:ln>
            <a:effectLst>
              <a:softEdge rad="355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34" name="Freeform: Shape 53">
              <a:extLst>
                <a:ext uri="{FF2B5EF4-FFF2-40B4-BE49-F238E27FC236}">
                  <a16:creationId xmlns:a16="http://schemas.microsoft.com/office/drawing/2014/main" id="{399CE5C6-106F-1178-07FA-C5EB93EA1697}"/>
                </a:ext>
              </a:extLst>
            </p:cNvPr>
            <p:cNvSpPr/>
            <p:nvPr/>
          </p:nvSpPr>
          <p:spPr>
            <a:xfrm>
              <a:off x="6214251" y="3459574"/>
              <a:ext cx="937278" cy="1316492"/>
            </a:xfrm>
            <a:custGeom>
              <a:avLst/>
              <a:gdLst>
                <a:gd name="connsiteX0" fmla="*/ 1043155 w 1084752"/>
                <a:gd name="connsiteY0" fmla="*/ 0 h 1417461"/>
                <a:gd name="connsiteX1" fmla="*/ 1066654 w 1084752"/>
                <a:gd name="connsiteY1" fmla="*/ 127626 h 1417461"/>
                <a:gd name="connsiteX2" fmla="*/ 1008275 w 1084752"/>
                <a:gd name="connsiteY2" fmla="*/ 911748 h 1417461"/>
                <a:gd name="connsiteX3" fmla="*/ 583539 w 1084752"/>
                <a:gd name="connsiteY3" fmla="*/ 1310675 h 1417461"/>
                <a:gd name="connsiteX4" fmla="*/ 404384 w 1084752"/>
                <a:gd name="connsiteY4" fmla="*/ 1417461 h 1417461"/>
                <a:gd name="connsiteX5" fmla="*/ 355782 w 1084752"/>
                <a:gd name="connsiteY5" fmla="*/ 1351781 h 1417461"/>
                <a:gd name="connsiteX6" fmla="*/ 18250 w 1084752"/>
                <a:gd name="connsiteY6" fmla="*/ 383419 h 1417461"/>
                <a:gd name="connsiteX7" fmla="*/ 964134 w 1084752"/>
                <a:gd name="connsiteY7" fmla="*/ 5605 h 1417461"/>
                <a:gd name="connsiteX8" fmla="*/ 1043155 w 1084752"/>
                <a:gd name="connsiteY8" fmla="*/ 0 h 1417461"/>
                <a:gd name="connsiteX0" fmla="*/ 1008275 w 1099715"/>
                <a:gd name="connsiteY0" fmla="*/ 911748 h 1417461"/>
                <a:gd name="connsiteX1" fmla="*/ 583539 w 1099715"/>
                <a:gd name="connsiteY1" fmla="*/ 1310675 h 1417461"/>
                <a:gd name="connsiteX2" fmla="*/ 404384 w 1099715"/>
                <a:gd name="connsiteY2" fmla="*/ 1417461 h 1417461"/>
                <a:gd name="connsiteX3" fmla="*/ 355782 w 1099715"/>
                <a:gd name="connsiteY3" fmla="*/ 1351781 h 1417461"/>
                <a:gd name="connsiteX4" fmla="*/ 18250 w 1099715"/>
                <a:gd name="connsiteY4" fmla="*/ 383419 h 1417461"/>
                <a:gd name="connsiteX5" fmla="*/ 964134 w 1099715"/>
                <a:gd name="connsiteY5" fmla="*/ 5605 h 1417461"/>
                <a:gd name="connsiteX6" fmla="*/ 1043155 w 1099715"/>
                <a:gd name="connsiteY6" fmla="*/ 0 h 1417461"/>
                <a:gd name="connsiteX7" fmla="*/ 1066654 w 1099715"/>
                <a:gd name="connsiteY7" fmla="*/ 127626 h 1417461"/>
                <a:gd name="connsiteX8" fmla="*/ 1099715 w 1099715"/>
                <a:gd name="connsiteY8" fmla="*/ 1003188 h 1417461"/>
                <a:gd name="connsiteX0" fmla="*/ 1008275 w 1066654"/>
                <a:gd name="connsiteY0" fmla="*/ 911748 h 1417461"/>
                <a:gd name="connsiteX1" fmla="*/ 583539 w 1066654"/>
                <a:gd name="connsiteY1" fmla="*/ 1310675 h 1417461"/>
                <a:gd name="connsiteX2" fmla="*/ 404384 w 1066654"/>
                <a:gd name="connsiteY2" fmla="*/ 1417461 h 1417461"/>
                <a:gd name="connsiteX3" fmla="*/ 355782 w 1066654"/>
                <a:gd name="connsiteY3" fmla="*/ 1351781 h 1417461"/>
                <a:gd name="connsiteX4" fmla="*/ 18250 w 1066654"/>
                <a:gd name="connsiteY4" fmla="*/ 383419 h 1417461"/>
                <a:gd name="connsiteX5" fmla="*/ 964134 w 1066654"/>
                <a:gd name="connsiteY5" fmla="*/ 5605 h 1417461"/>
                <a:gd name="connsiteX6" fmla="*/ 1043155 w 1066654"/>
                <a:gd name="connsiteY6" fmla="*/ 0 h 1417461"/>
                <a:gd name="connsiteX7" fmla="*/ 1066654 w 1066654"/>
                <a:gd name="connsiteY7" fmla="*/ 127626 h 1417461"/>
                <a:gd name="connsiteX0" fmla="*/ 583539 w 1066654"/>
                <a:gd name="connsiteY0" fmla="*/ 1310675 h 1417461"/>
                <a:gd name="connsiteX1" fmla="*/ 404384 w 1066654"/>
                <a:gd name="connsiteY1" fmla="*/ 1417461 h 1417461"/>
                <a:gd name="connsiteX2" fmla="*/ 355782 w 1066654"/>
                <a:gd name="connsiteY2" fmla="*/ 1351781 h 1417461"/>
                <a:gd name="connsiteX3" fmla="*/ 18250 w 1066654"/>
                <a:gd name="connsiteY3" fmla="*/ 383419 h 1417461"/>
                <a:gd name="connsiteX4" fmla="*/ 964134 w 1066654"/>
                <a:gd name="connsiteY4" fmla="*/ 5605 h 1417461"/>
                <a:gd name="connsiteX5" fmla="*/ 1043155 w 1066654"/>
                <a:gd name="connsiteY5" fmla="*/ 0 h 1417461"/>
                <a:gd name="connsiteX6" fmla="*/ 1066654 w 1066654"/>
                <a:gd name="connsiteY6" fmla="*/ 127626 h 1417461"/>
                <a:gd name="connsiteX0" fmla="*/ 583539 w 1043155"/>
                <a:gd name="connsiteY0" fmla="*/ 1310675 h 1417461"/>
                <a:gd name="connsiteX1" fmla="*/ 404384 w 1043155"/>
                <a:gd name="connsiteY1" fmla="*/ 1417461 h 1417461"/>
                <a:gd name="connsiteX2" fmla="*/ 355782 w 1043155"/>
                <a:gd name="connsiteY2" fmla="*/ 1351781 h 1417461"/>
                <a:gd name="connsiteX3" fmla="*/ 18250 w 1043155"/>
                <a:gd name="connsiteY3" fmla="*/ 383419 h 1417461"/>
                <a:gd name="connsiteX4" fmla="*/ 964134 w 1043155"/>
                <a:gd name="connsiteY4" fmla="*/ 5605 h 1417461"/>
                <a:gd name="connsiteX5" fmla="*/ 1043155 w 1043155"/>
                <a:gd name="connsiteY5" fmla="*/ 0 h 1417461"/>
                <a:gd name="connsiteX0" fmla="*/ 583539 w 964134"/>
                <a:gd name="connsiteY0" fmla="*/ 1305070 h 1411856"/>
                <a:gd name="connsiteX1" fmla="*/ 404384 w 964134"/>
                <a:gd name="connsiteY1" fmla="*/ 1411856 h 1411856"/>
                <a:gd name="connsiteX2" fmla="*/ 355782 w 964134"/>
                <a:gd name="connsiteY2" fmla="*/ 1346176 h 1411856"/>
                <a:gd name="connsiteX3" fmla="*/ 18250 w 964134"/>
                <a:gd name="connsiteY3" fmla="*/ 377814 h 1411856"/>
                <a:gd name="connsiteX4" fmla="*/ 964134 w 964134"/>
                <a:gd name="connsiteY4" fmla="*/ 0 h 1411856"/>
                <a:gd name="connsiteX0" fmla="*/ 404384 w 964134"/>
                <a:gd name="connsiteY0" fmla="*/ 1411856 h 1411856"/>
                <a:gd name="connsiteX1" fmla="*/ 355782 w 964134"/>
                <a:gd name="connsiteY1" fmla="*/ 1346176 h 1411856"/>
                <a:gd name="connsiteX2" fmla="*/ 18250 w 964134"/>
                <a:gd name="connsiteY2" fmla="*/ 377814 h 1411856"/>
                <a:gd name="connsiteX3" fmla="*/ 964134 w 964134"/>
                <a:gd name="connsiteY3" fmla="*/ 0 h 1411856"/>
                <a:gd name="connsiteX0" fmla="*/ 355782 w 964134"/>
                <a:gd name="connsiteY0" fmla="*/ 1346176 h 1346176"/>
                <a:gd name="connsiteX1" fmla="*/ 18250 w 964134"/>
                <a:gd name="connsiteY1" fmla="*/ 377814 h 1346176"/>
                <a:gd name="connsiteX2" fmla="*/ 964134 w 964134"/>
                <a:gd name="connsiteY2" fmla="*/ 0 h 1346176"/>
              </a:gdLst>
              <a:ahLst/>
              <a:cxnLst>
                <a:cxn ang="0">
                  <a:pos x="connsiteX0" y="connsiteY0"/>
                </a:cxn>
                <a:cxn ang="0">
                  <a:pos x="connsiteX1" y="connsiteY1"/>
                </a:cxn>
                <a:cxn ang="0">
                  <a:pos x="connsiteX2" y="connsiteY2"/>
                </a:cxn>
              </a:cxnLst>
              <a:rect l="l" t="t" r="r" b="b"/>
              <a:pathLst>
                <a:path w="964134" h="1346176">
                  <a:moveTo>
                    <a:pt x="355782" y="1346176"/>
                  </a:moveTo>
                  <a:cubicBezTo>
                    <a:pt x="108758" y="991210"/>
                    <a:pt x="-56905" y="579197"/>
                    <a:pt x="18250" y="377814"/>
                  </a:cubicBezTo>
                  <a:cubicBezTo>
                    <a:pt x="93405" y="176432"/>
                    <a:pt x="522884" y="42762"/>
                    <a:pt x="964134" y="0"/>
                  </a:cubicBezTo>
                </a:path>
              </a:pathLst>
            </a:custGeom>
            <a:noFill/>
            <a:ln w="38100" cap="rnd">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35" name="Oval 55">
              <a:extLst>
                <a:ext uri="{FF2B5EF4-FFF2-40B4-BE49-F238E27FC236}">
                  <a16:creationId xmlns:a16="http://schemas.microsoft.com/office/drawing/2014/main" id="{40E96ECD-146B-9AB9-7820-11E05049BE90}"/>
                </a:ext>
              </a:extLst>
            </p:cNvPr>
            <p:cNvSpPr/>
            <p:nvPr/>
          </p:nvSpPr>
          <p:spPr>
            <a:xfrm>
              <a:off x="6296870" y="3361646"/>
              <a:ext cx="1896507" cy="190783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36" name="Freeform: Shape 56">
              <a:extLst>
                <a:ext uri="{FF2B5EF4-FFF2-40B4-BE49-F238E27FC236}">
                  <a16:creationId xmlns:a16="http://schemas.microsoft.com/office/drawing/2014/main" id="{700EC9C5-D4E5-3D94-B6F9-CAE1F23E5B6A}"/>
                </a:ext>
              </a:extLst>
            </p:cNvPr>
            <p:cNvSpPr/>
            <p:nvPr/>
          </p:nvSpPr>
          <p:spPr>
            <a:xfrm>
              <a:off x="6973341" y="3473758"/>
              <a:ext cx="1225255" cy="1934200"/>
            </a:xfrm>
            <a:custGeom>
              <a:avLst/>
              <a:gdLst>
                <a:gd name="connsiteX0" fmla="*/ 706196 w 1260363"/>
                <a:gd name="connsiteY0" fmla="*/ 0 h 1977812"/>
                <a:gd name="connsiteX1" fmla="*/ 740509 w 1260363"/>
                <a:gd name="connsiteY1" fmla="*/ 1897 h 1977812"/>
                <a:gd name="connsiteX2" fmla="*/ 1199803 w 1260363"/>
                <a:gd name="connsiteY2" fmla="*/ 171512 h 1977812"/>
                <a:gd name="connsiteX3" fmla="*/ 400634 w 1260363"/>
                <a:gd name="connsiteY3" fmla="*/ 1976133 h 1977812"/>
                <a:gd name="connsiteX4" fmla="*/ 40643 w 1260363"/>
                <a:gd name="connsiteY4" fmla="*/ 1847269 h 1977812"/>
                <a:gd name="connsiteX5" fmla="*/ 0 w 1260363"/>
                <a:gd name="connsiteY5" fmla="*/ 1815173 h 1977812"/>
                <a:gd name="connsiteX6" fmla="*/ 1338 w 1260363"/>
                <a:gd name="connsiteY6" fmla="*/ 1812739 h 1977812"/>
                <a:gd name="connsiteX7" fmla="*/ 718597 w 1260363"/>
                <a:gd name="connsiteY7" fmla="*/ 235609 h 1977812"/>
                <a:gd name="connsiteX8" fmla="*/ 706196 w 1260363"/>
                <a:gd name="connsiteY8" fmla="*/ 0 h 1977812"/>
                <a:gd name="connsiteX0" fmla="*/ 718597 w 1260363"/>
                <a:gd name="connsiteY0" fmla="*/ 235609 h 1977812"/>
                <a:gd name="connsiteX1" fmla="*/ 706196 w 1260363"/>
                <a:gd name="connsiteY1" fmla="*/ 0 h 1977812"/>
                <a:gd name="connsiteX2" fmla="*/ 740509 w 1260363"/>
                <a:gd name="connsiteY2" fmla="*/ 1897 h 1977812"/>
                <a:gd name="connsiteX3" fmla="*/ 1199803 w 1260363"/>
                <a:gd name="connsiteY3" fmla="*/ 171512 h 1977812"/>
                <a:gd name="connsiteX4" fmla="*/ 400634 w 1260363"/>
                <a:gd name="connsiteY4" fmla="*/ 1976133 h 1977812"/>
                <a:gd name="connsiteX5" fmla="*/ 40643 w 1260363"/>
                <a:gd name="connsiteY5" fmla="*/ 1847269 h 1977812"/>
                <a:gd name="connsiteX6" fmla="*/ 0 w 1260363"/>
                <a:gd name="connsiteY6" fmla="*/ 1815173 h 1977812"/>
                <a:gd name="connsiteX7" fmla="*/ 1338 w 1260363"/>
                <a:gd name="connsiteY7" fmla="*/ 1812739 h 1977812"/>
                <a:gd name="connsiteX8" fmla="*/ 810037 w 1260363"/>
                <a:gd name="connsiteY8" fmla="*/ 327049 h 1977812"/>
                <a:gd name="connsiteX0" fmla="*/ 718597 w 1260363"/>
                <a:gd name="connsiteY0" fmla="*/ 235609 h 1977812"/>
                <a:gd name="connsiteX1" fmla="*/ 706196 w 1260363"/>
                <a:gd name="connsiteY1" fmla="*/ 0 h 1977812"/>
                <a:gd name="connsiteX2" fmla="*/ 740509 w 1260363"/>
                <a:gd name="connsiteY2" fmla="*/ 1897 h 1977812"/>
                <a:gd name="connsiteX3" fmla="*/ 1199803 w 1260363"/>
                <a:gd name="connsiteY3" fmla="*/ 171512 h 1977812"/>
                <a:gd name="connsiteX4" fmla="*/ 400634 w 1260363"/>
                <a:gd name="connsiteY4" fmla="*/ 1976133 h 1977812"/>
                <a:gd name="connsiteX5" fmla="*/ 40643 w 1260363"/>
                <a:gd name="connsiteY5" fmla="*/ 1847269 h 1977812"/>
                <a:gd name="connsiteX6" fmla="*/ 0 w 1260363"/>
                <a:gd name="connsiteY6" fmla="*/ 1815173 h 1977812"/>
                <a:gd name="connsiteX7" fmla="*/ 1338 w 1260363"/>
                <a:gd name="connsiteY7" fmla="*/ 1812739 h 1977812"/>
                <a:gd name="connsiteX0" fmla="*/ 706196 w 1260363"/>
                <a:gd name="connsiteY0" fmla="*/ 0 h 1977812"/>
                <a:gd name="connsiteX1" fmla="*/ 740509 w 1260363"/>
                <a:gd name="connsiteY1" fmla="*/ 1897 h 1977812"/>
                <a:gd name="connsiteX2" fmla="*/ 1199803 w 1260363"/>
                <a:gd name="connsiteY2" fmla="*/ 171512 h 1977812"/>
                <a:gd name="connsiteX3" fmla="*/ 400634 w 1260363"/>
                <a:gd name="connsiteY3" fmla="*/ 1976133 h 1977812"/>
                <a:gd name="connsiteX4" fmla="*/ 40643 w 1260363"/>
                <a:gd name="connsiteY4" fmla="*/ 1847269 h 1977812"/>
                <a:gd name="connsiteX5" fmla="*/ 0 w 1260363"/>
                <a:gd name="connsiteY5" fmla="*/ 1815173 h 1977812"/>
                <a:gd name="connsiteX6" fmla="*/ 1338 w 1260363"/>
                <a:gd name="connsiteY6" fmla="*/ 1812739 h 197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0363" h="1977812">
                  <a:moveTo>
                    <a:pt x="706196" y="0"/>
                  </a:moveTo>
                  <a:lnTo>
                    <a:pt x="740509" y="1897"/>
                  </a:lnTo>
                  <a:cubicBezTo>
                    <a:pt x="957624" y="25085"/>
                    <a:pt x="1131045" y="80247"/>
                    <a:pt x="1199803" y="171512"/>
                  </a:cubicBezTo>
                  <a:cubicBezTo>
                    <a:pt x="1444507" y="495984"/>
                    <a:pt x="901203" y="1922520"/>
                    <a:pt x="400634" y="1976133"/>
                  </a:cubicBezTo>
                  <a:cubicBezTo>
                    <a:pt x="291135" y="1987861"/>
                    <a:pt x="166687" y="1937435"/>
                    <a:pt x="40643" y="1847269"/>
                  </a:cubicBezTo>
                  <a:lnTo>
                    <a:pt x="0" y="1815173"/>
                  </a:lnTo>
                  <a:lnTo>
                    <a:pt x="1338" y="1812739"/>
                  </a:lnTo>
                </a:path>
              </a:pathLst>
            </a:custGeom>
            <a:noFill/>
            <a:ln w="38100" cap="rnd">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37" name="Oval 31">
              <a:extLst>
                <a:ext uri="{FF2B5EF4-FFF2-40B4-BE49-F238E27FC236}">
                  <a16:creationId xmlns:a16="http://schemas.microsoft.com/office/drawing/2014/main" id="{DE890336-E30C-2F72-2A4A-EAE09C6D6500}"/>
                </a:ext>
              </a:extLst>
            </p:cNvPr>
            <p:cNvSpPr/>
            <p:nvPr/>
          </p:nvSpPr>
          <p:spPr>
            <a:xfrm>
              <a:off x="6411727" y="3484423"/>
              <a:ext cx="1666794" cy="838374"/>
            </a:xfrm>
            <a:custGeom>
              <a:avLst/>
              <a:gdLst>
                <a:gd name="connsiteX0" fmla="*/ 0 w 2274286"/>
                <a:gd name="connsiteY0" fmla="*/ 1137142 h 2274284"/>
                <a:gd name="connsiteX1" fmla="*/ 1137143 w 2274286"/>
                <a:gd name="connsiteY1" fmla="*/ 0 h 2274284"/>
                <a:gd name="connsiteX2" fmla="*/ 2274286 w 2274286"/>
                <a:gd name="connsiteY2" fmla="*/ 1137142 h 2274284"/>
                <a:gd name="connsiteX3" fmla="*/ 1137143 w 2274286"/>
                <a:gd name="connsiteY3" fmla="*/ 2274284 h 2274284"/>
                <a:gd name="connsiteX4" fmla="*/ 0 w 2274286"/>
                <a:gd name="connsiteY4" fmla="*/ 1137142 h 2274284"/>
                <a:gd name="connsiteX0" fmla="*/ 0 w 2274286"/>
                <a:gd name="connsiteY0" fmla="*/ 1137142 h 1279285"/>
                <a:gd name="connsiteX1" fmla="*/ 1137143 w 2274286"/>
                <a:gd name="connsiteY1" fmla="*/ 0 h 1279285"/>
                <a:gd name="connsiteX2" fmla="*/ 2274286 w 2274286"/>
                <a:gd name="connsiteY2" fmla="*/ 1137142 h 1279285"/>
                <a:gd name="connsiteX3" fmla="*/ 0 w 2274286"/>
                <a:gd name="connsiteY3" fmla="*/ 1137142 h 1279285"/>
                <a:gd name="connsiteX0" fmla="*/ 0 w 2274286"/>
                <a:gd name="connsiteY0" fmla="*/ 1137142 h 1137142"/>
                <a:gd name="connsiteX1" fmla="*/ 1137143 w 2274286"/>
                <a:gd name="connsiteY1" fmla="*/ 0 h 1137142"/>
                <a:gd name="connsiteX2" fmla="*/ 2274286 w 2274286"/>
                <a:gd name="connsiteY2" fmla="*/ 1137142 h 1137142"/>
                <a:gd name="connsiteX3" fmla="*/ 0 w 2274286"/>
                <a:gd name="connsiteY3" fmla="*/ 1137142 h 1137142"/>
              </a:gdLst>
              <a:ahLst/>
              <a:cxnLst>
                <a:cxn ang="0">
                  <a:pos x="connsiteX0" y="connsiteY0"/>
                </a:cxn>
                <a:cxn ang="0">
                  <a:pos x="connsiteX1" y="connsiteY1"/>
                </a:cxn>
                <a:cxn ang="0">
                  <a:pos x="connsiteX2" y="connsiteY2"/>
                </a:cxn>
                <a:cxn ang="0">
                  <a:pos x="connsiteX3" y="connsiteY3"/>
                </a:cxn>
              </a:cxnLst>
              <a:rect l="l" t="t" r="r" b="b"/>
              <a:pathLst>
                <a:path w="2274286" h="1137142">
                  <a:moveTo>
                    <a:pt x="0" y="1137142"/>
                  </a:moveTo>
                  <a:cubicBezTo>
                    <a:pt x="0" y="509116"/>
                    <a:pt x="509116" y="0"/>
                    <a:pt x="1137143" y="0"/>
                  </a:cubicBezTo>
                  <a:cubicBezTo>
                    <a:pt x="1765170" y="0"/>
                    <a:pt x="2274286" y="509116"/>
                    <a:pt x="2274286" y="1137142"/>
                  </a:cubicBezTo>
                  <a:lnTo>
                    <a:pt x="0" y="1137142"/>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38" name="Oval 58">
              <a:extLst>
                <a:ext uri="{FF2B5EF4-FFF2-40B4-BE49-F238E27FC236}">
                  <a16:creationId xmlns:a16="http://schemas.microsoft.com/office/drawing/2014/main" id="{AB60965B-5BE7-5139-FD6D-3C723B2D4DD6}"/>
                </a:ext>
              </a:extLst>
            </p:cNvPr>
            <p:cNvSpPr/>
            <p:nvPr/>
          </p:nvSpPr>
          <p:spPr>
            <a:xfrm>
              <a:off x="6292433" y="5035783"/>
              <a:ext cx="205513" cy="206740"/>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39" name="Oval 59">
              <a:extLst>
                <a:ext uri="{FF2B5EF4-FFF2-40B4-BE49-F238E27FC236}">
                  <a16:creationId xmlns:a16="http://schemas.microsoft.com/office/drawing/2014/main" id="{F56ECA99-6CAF-2C2F-B583-4F9B9BF6930F}"/>
                </a:ext>
              </a:extLst>
            </p:cNvPr>
            <p:cNvSpPr/>
            <p:nvPr/>
          </p:nvSpPr>
          <p:spPr>
            <a:xfrm>
              <a:off x="7480835" y="3235805"/>
              <a:ext cx="125095" cy="125842"/>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24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40" name="TextBox 41">
              <a:extLst>
                <a:ext uri="{FF2B5EF4-FFF2-40B4-BE49-F238E27FC236}">
                  <a16:creationId xmlns:a16="http://schemas.microsoft.com/office/drawing/2014/main" id="{EF1B15C1-02FB-E0D7-4726-7815360923D4}"/>
                </a:ext>
              </a:extLst>
            </p:cNvPr>
            <p:cNvSpPr txBox="1"/>
            <p:nvPr/>
          </p:nvSpPr>
          <p:spPr>
            <a:xfrm>
              <a:off x="6902549" y="4437925"/>
              <a:ext cx="723952" cy="554983"/>
            </a:xfrm>
            <a:prstGeom prst="rect">
              <a:avLst/>
            </a:prstGeom>
            <a:noFill/>
          </p:spPr>
          <p:txBody>
            <a:bodyPr wrap="square" lIns="0" tIns="0" rIns="0" bIns="0" rtlCol="0" anchor="t">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a:ln>
                    <a:noFill/>
                  </a:ln>
                  <a:solidFill>
                    <a:prstClr val="black"/>
                  </a:solidFill>
                  <a:effectLst/>
                  <a:uLnTx/>
                  <a:uFillTx/>
                  <a:latin typeface="Nunito Sans regular" pitchFamily="2" charset="0"/>
                  <a:ea typeface="+mn-ea"/>
                  <a:cs typeface="Arial" panose="020B0604020202020204" pitchFamily="34" charset="0"/>
                </a:rPr>
                <a:t>1</a:t>
              </a:r>
            </a:p>
          </p:txBody>
        </p:sp>
        <p:pic>
          <p:nvPicPr>
            <p:cNvPr id="41" name="Gráfico 91" descr="Gráfico de barras con relleno sólido">
              <a:extLst>
                <a:ext uri="{FF2B5EF4-FFF2-40B4-BE49-F238E27FC236}">
                  <a16:creationId xmlns:a16="http://schemas.microsoft.com/office/drawing/2014/main" id="{7AF32243-115C-DF32-54CF-DDE148D5B769}"/>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38771" y="3599551"/>
              <a:ext cx="667159" cy="667159"/>
            </a:xfrm>
            <a:prstGeom prst="rect">
              <a:avLst/>
            </a:prstGeom>
          </p:spPr>
        </p:pic>
      </p:grpSp>
      <p:grpSp>
        <p:nvGrpSpPr>
          <p:cNvPr id="9" name="Grupo 8">
            <a:extLst>
              <a:ext uri="{FF2B5EF4-FFF2-40B4-BE49-F238E27FC236}">
                <a16:creationId xmlns:a16="http://schemas.microsoft.com/office/drawing/2014/main" id="{55542453-797A-E5E4-FA1F-6B895DE8934F}"/>
              </a:ext>
            </a:extLst>
          </p:cNvPr>
          <p:cNvGrpSpPr/>
          <p:nvPr/>
        </p:nvGrpSpPr>
        <p:grpSpPr>
          <a:xfrm>
            <a:off x="7170275" y="4668154"/>
            <a:ext cx="1695762" cy="1647742"/>
            <a:chOff x="8930240" y="3647815"/>
            <a:chExt cx="1918822" cy="1898421"/>
          </a:xfrm>
        </p:grpSpPr>
        <p:grpSp>
          <p:nvGrpSpPr>
            <p:cNvPr id="20" name="Group 7">
              <a:extLst>
                <a:ext uri="{FF2B5EF4-FFF2-40B4-BE49-F238E27FC236}">
                  <a16:creationId xmlns:a16="http://schemas.microsoft.com/office/drawing/2014/main" id="{5CDD3FE0-A6A9-2403-68B7-76EF1DA80995}"/>
                </a:ext>
              </a:extLst>
            </p:cNvPr>
            <p:cNvGrpSpPr/>
            <p:nvPr/>
          </p:nvGrpSpPr>
          <p:grpSpPr>
            <a:xfrm>
              <a:off x="8930240" y="3647815"/>
              <a:ext cx="1918822" cy="1898421"/>
              <a:chOff x="8428378" y="3181532"/>
              <a:chExt cx="2710884" cy="2710881"/>
            </a:xfrm>
          </p:grpSpPr>
          <p:sp>
            <p:nvSpPr>
              <p:cNvPr id="24" name="Oval 30">
                <a:extLst>
                  <a:ext uri="{FF2B5EF4-FFF2-40B4-BE49-F238E27FC236}">
                    <a16:creationId xmlns:a16="http://schemas.microsoft.com/office/drawing/2014/main" id="{8117C780-6570-415D-4DC7-17654D4D67EB}"/>
                  </a:ext>
                </a:extLst>
              </p:cNvPr>
              <p:cNvSpPr/>
              <p:nvPr/>
            </p:nvSpPr>
            <p:spPr>
              <a:xfrm>
                <a:off x="8428378" y="3181532"/>
                <a:ext cx="2710884" cy="2710881"/>
              </a:xfrm>
              <a:prstGeom prst="ellipse">
                <a:avLst/>
              </a:prstGeom>
              <a:solidFill>
                <a:schemeClr val="tx1">
                  <a:alpha val="20000"/>
                </a:schemeClr>
              </a:solidFill>
              <a:ln>
                <a:noFill/>
              </a:ln>
              <a:effectLst>
                <a:softEdge rad="355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grpSp>
            <p:nvGrpSpPr>
              <p:cNvPr id="25" name="Group 4">
                <a:extLst>
                  <a:ext uri="{FF2B5EF4-FFF2-40B4-BE49-F238E27FC236}">
                    <a16:creationId xmlns:a16="http://schemas.microsoft.com/office/drawing/2014/main" id="{8D5013BE-F0ED-E914-5CD1-3E32C0AD70DB}"/>
                  </a:ext>
                </a:extLst>
              </p:cNvPr>
              <p:cNvGrpSpPr/>
              <p:nvPr/>
            </p:nvGrpSpPr>
            <p:grpSpPr>
              <a:xfrm>
                <a:off x="8643147" y="3215287"/>
                <a:ext cx="2378963" cy="2383270"/>
                <a:chOff x="8393353" y="2377252"/>
                <a:chExt cx="2878544" cy="2883758"/>
              </a:xfrm>
            </p:grpSpPr>
            <p:sp>
              <p:nvSpPr>
                <p:cNvPr id="26" name="Freeform: Shape 25">
                  <a:extLst>
                    <a:ext uri="{FF2B5EF4-FFF2-40B4-BE49-F238E27FC236}">
                      <a16:creationId xmlns:a16="http://schemas.microsoft.com/office/drawing/2014/main" id="{C2EC0682-5C3A-5471-514F-52A7A1A70628}"/>
                    </a:ext>
                  </a:extLst>
                </p:cNvPr>
                <p:cNvSpPr/>
                <p:nvPr/>
              </p:nvSpPr>
              <p:spPr>
                <a:xfrm>
                  <a:off x="8393353" y="2515256"/>
                  <a:ext cx="1328744" cy="1855262"/>
                </a:xfrm>
                <a:custGeom>
                  <a:avLst/>
                  <a:gdLst>
                    <a:gd name="connsiteX0" fmla="*/ 1043155 w 1084752"/>
                    <a:gd name="connsiteY0" fmla="*/ 0 h 1417461"/>
                    <a:gd name="connsiteX1" fmla="*/ 1066654 w 1084752"/>
                    <a:gd name="connsiteY1" fmla="*/ 127626 h 1417461"/>
                    <a:gd name="connsiteX2" fmla="*/ 1008275 w 1084752"/>
                    <a:gd name="connsiteY2" fmla="*/ 911748 h 1417461"/>
                    <a:gd name="connsiteX3" fmla="*/ 583539 w 1084752"/>
                    <a:gd name="connsiteY3" fmla="*/ 1310675 h 1417461"/>
                    <a:gd name="connsiteX4" fmla="*/ 404384 w 1084752"/>
                    <a:gd name="connsiteY4" fmla="*/ 1417461 h 1417461"/>
                    <a:gd name="connsiteX5" fmla="*/ 355782 w 1084752"/>
                    <a:gd name="connsiteY5" fmla="*/ 1351781 h 1417461"/>
                    <a:gd name="connsiteX6" fmla="*/ 18250 w 1084752"/>
                    <a:gd name="connsiteY6" fmla="*/ 383419 h 1417461"/>
                    <a:gd name="connsiteX7" fmla="*/ 964134 w 1084752"/>
                    <a:gd name="connsiteY7" fmla="*/ 5605 h 1417461"/>
                    <a:gd name="connsiteX8" fmla="*/ 1043155 w 1084752"/>
                    <a:gd name="connsiteY8" fmla="*/ 0 h 1417461"/>
                    <a:gd name="connsiteX0" fmla="*/ 1008275 w 1099715"/>
                    <a:gd name="connsiteY0" fmla="*/ 911748 h 1417461"/>
                    <a:gd name="connsiteX1" fmla="*/ 583539 w 1099715"/>
                    <a:gd name="connsiteY1" fmla="*/ 1310675 h 1417461"/>
                    <a:gd name="connsiteX2" fmla="*/ 404384 w 1099715"/>
                    <a:gd name="connsiteY2" fmla="*/ 1417461 h 1417461"/>
                    <a:gd name="connsiteX3" fmla="*/ 355782 w 1099715"/>
                    <a:gd name="connsiteY3" fmla="*/ 1351781 h 1417461"/>
                    <a:gd name="connsiteX4" fmla="*/ 18250 w 1099715"/>
                    <a:gd name="connsiteY4" fmla="*/ 383419 h 1417461"/>
                    <a:gd name="connsiteX5" fmla="*/ 964134 w 1099715"/>
                    <a:gd name="connsiteY5" fmla="*/ 5605 h 1417461"/>
                    <a:gd name="connsiteX6" fmla="*/ 1043155 w 1099715"/>
                    <a:gd name="connsiteY6" fmla="*/ 0 h 1417461"/>
                    <a:gd name="connsiteX7" fmla="*/ 1066654 w 1099715"/>
                    <a:gd name="connsiteY7" fmla="*/ 127626 h 1417461"/>
                    <a:gd name="connsiteX8" fmla="*/ 1099715 w 1099715"/>
                    <a:gd name="connsiteY8" fmla="*/ 1003188 h 1417461"/>
                    <a:gd name="connsiteX0" fmla="*/ 1008275 w 1066654"/>
                    <a:gd name="connsiteY0" fmla="*/ 911748 h 1417461"/>
                    <a:gd name="connsiteX1" fmla="*/ 583539 w 1066654"/>
                    <a:gd name="connsiteY1" fmla="*/ 1310675 h 1417461"/>
                    <a:gd name="connsiteX2" fmla="*/ 404384 w 1066654"/>
                    <a:gd name="connsiteY2" fmla="*/ 1417461 h 1417461"/>
                    <a:gd name="connsiteX3" fmla="*/ 355782 w 1066654"/>
                    <a:gd name="connsiteY3" fmla="*/ 1351781 h 1417461"/>
                    <a:gd name="connsiteX4" fmla="*/ 18250 w 1066654"/>
                    <a:gd name="connsiteY4" fmla="*/ 383419 h 1417461"/>
                    <a:gd name="connsiteX5" fmla="*/ 964134 w 1066654"/>
                    <a:gd name="connsiteY5" fmla="*/ 5605 h 1417461"/>
                    <a:gd name="connsiteX6" fmla="*/ 1043155 w 1066654"/>
                    <a:gd name="connsiteY6" fmla="*/ 0 h 1417461"/>
                    <a:gd name="connsiteX7" fmla="*/ 1066654 w 1066654"/>
                    <a:gd name="connsiteY7" fmla="*/ 127626 h 1417461"/>
                    <a:gd name="connsiteX0" fmla="*/ 583539 w 1066654"/>
                    <a:gd name="connsiteY0" fmla="*/ 1310675 h 1417461"/>
                    <a:gd name="connsiteX1" fmla="*/ 404384 w 1066654"/>
                    <a:gd name="connsiteY1" fmla="*/ 1417461 h 1417461"/>
                    <a:gd name="connsiteX2" fmla="*/ 355782 w 1066654"/>
                    <a:gd name="connsiteY2" fmla="*/ 1351781 h 1417461"/>
                    <a:gd name="connsiteX3" fmla="*/ 18250 w 1066654"/>
                    <a:gd name="connsiteY3" fmla="*/ 383419 h 1417461"/>
                    <a:gd name="connsiteX4" fmla="*/ 964134 w 1066654"/>
                    <a:gd name="connsiteY4" fmla="*/ 5605 h 1417461"/>
                    <a:gd name="connsiteX5" fmla="*/ 1043155 w 1066654"/>
                    <a:gd name="connsiteY5" fmla="*/ 0 h 1417461"/>
                    <a:gd name="connsiteX6" fmla="*/ 1066654 w 1066654"/>
                    <a:gd name="connsiteY6" fmla="*/ 127626 h 1417461"/>
                    <a:gd name="connsiteX0" fmla="*/ 583539 w 1043155"/>
                    <a:gd name="connsiteY0" fmla="*/ 1310675 h 1417461"/>
                    <a:gd name="connsiteX1" fmla="*/ 404384 w 1043155"/>
                    <a:gd name="connsiteY1" fmla="*/ 1417461 h 1417461"/>
                    <a:gd name="connsiteX2" fmla="*/ 355782 w 1043155"/>
                    <a:gd name="connsiteY2" fmla="*/ 1351781 h 1417461"/>
                    <a:gd name="connsiteX3" fmla="*/ 18250 w 1043155"/>
                    <a:gd name="connsiteY3" fmla="*/ 383419 h 1417461"/>
                    <a:gd name="connsiteX4" fmla="*/ 964134 w 1043155"/>
                    <a:gd name="connsiteY4" fmla="*/ 5605 h 1417461"/>
                    <a:gd name="connsiteX5" fmla="*/ 1043155 w 1043155"/>
                    <a:gd name="connsiteY5" fmla="*/ 0 h 1417461"/>
                    <a:gd name="connsiteX0" fmla="*/ 583539 w 964134"/>
                    <a:gd name="connsiteY0" fmla="*/ 1305070 h 1411856"/>
                    <a:gd name="connsiteX1" fmla="*/ 404384 w 964134"/>
                    <a:gd name="connsiteY1" fmla="*/ 1411856 h 1411856"/>
                    <a:gd name="connsiteX2" fmla="*/ 355782 w 964134"/>
                    <a:gd name="connsiteY2" fmla="*/ 1346176 h 1411856"/>
                    <a:gd name="connsiteX3" fmla="*/ 18250 w 964134"/>
                    <a:gd name="connsiteY3" fmla="*/ 377814 h 1411856"/>
                    <a:gd name="connsiteX4" fmla="*/ 964134 w 964134"/>
                    <a:gd name="connsiteY4" fmla="*/ 0 h 1411856"/>
                    <a:gd name="connsiteX0" fmla="*/ 404384 w 964134"/>
                    <a:gd name="connsiteY0" fmla="*/ 1411856 h 1411856"/>
                    <a:gd name="connsiteX1" fmla="*/ 355782 w 964134"/>
                    <a:gd name="connsiteY1" fmla="*/ 1346176 h 1411856"/>
                    <a:gd name="connsiteX2" fmla="*/ 18250 w 964134"/>
                    <a:gd name="connsiteY2" fmla="*/ 377814 h 1411856"/>
                    <a:gd name="connsiteX3" fmla="*/ 964134 w 964134"/>
                    <a:gd name="connsiteY3" fmla="*/ 0 h 1411856"/>
                    <a:gd name="connsiteX0" fmla="*/ 355782 w 964134"/>
                    <a:gd name="connsiteY0" fmla="*/ 1346176 h 1346176"/>
                    <a:gd name="connsiteX1" fmla="*/ 18250 w 964134"/>
                    <a:gd name="connsiteY1" fmla="*/ 377814 h 1346176"/>
                    <a:gd name="connsiteX2" fmla="*/ 964134 w 964134"/>
                    <a:gd name="connsiteY2" fmla="*/ 0 h 1346176"/>
                  </a:gdLst>
                  <a:ahLst/>
                  <a:cxnLst>
                    <a:cxn ang="0">
                      <a:pos x="connsiteX0" y="connsiteY0"/>
                    </a:cxn>
                    <a:cxn ang="0">
                      <a:pos x="connsiteX1" y="connsiteY1"/>
                    </a:cxn>
                    <a:cxn ang="0">
                      <a:pos x="connsiteX2" y="connsiteY2"/>
                    </a:cxn>
                  </a:cxnLst>
                  <a:rect l="l" t="t" r="r" b="b"/>
                  <a:pathLst>
                    <a:path w="964134" h="1346176">
                      <a:moveTo>
                        <a:pt x="355782" y="1346176"/>
                      </a:moveTo>
                      <a:cubicBezTo>
                        <a:pt x="108758" y="991210"/>
                        <a:pt x="-56905" y="579197"/>
                        <a:pt x="18250" y="377814"/>
                      </a:cubicBezTo>
                      <a:cubicBezTo>
                        <a:pt x="93405" y="176432"/>
                        <a:pt x="522884" y="42762"/>
                        <a:pt x="964134" y="0"/>
                      </a:cubicBezTo>
                    </a:path>
                  </a:pathLst>
                </a:custGeom>
                <a:noFill/>
                <a:ln w="38100" cap="rnd">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27" name="Oval 26">
                  <a:extLst>
                    <a:ext uri="{FF2B5EF4-FFF2-40B4-BE49-F238E27FC236}">
                      <a16:creationId xmlns:a16="http://schemas.microsoft.com/office/drawing/2014/main" id="{92709F3C-261F-9E54-B405-F704F4EF7EDC}"/>
                    </a:ext>
                  </a:extLst>
                </p:cNvPr>
                <p:cNvSpPr/>
                <p:nvPr/>
              </p:nvSpPr>
              <p:spPr>
                <a:xfrm>
                  <a:off x="8510479" y="2377252"/>
                  <a:ext cx="2688608" cy="268860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28" name="Freeform: Shape 27">
                  <a:extLst>
                    <a:ext uri="{FF2B5EF4-FFF2-40B4-BE49-F238E27FC236}">
                      <a16:creationId xmlns:a16="http://schemas.microsoft.com/office/drawing/2014/main" id="{79CCBB88-9669-45EF-6806-B7779835FC31}"/>
                    </a:ext>
                  </a:extLst>
                </p:cNvPr>
                <p:cNvSpPr/>
                <p:nvPr/>
              </p:nvSpPr>
              <p:spPr>
                <a:xfrm>
                  <a:off x="9469487" y="2535245"/>
                  <a:ext cx="1736999" cy="2725765"/>
                </a:xfrm>
                <a:custGeom>
                  <a:avLst/>
                  <a:gdLst>
                    <a:gd name="connsiteX0" fmla="*/ 706196 w 1260363"/>
                    <a:gd name="connsiteY0" fmla="*/ 0 h 1977812"/>
                    <a:gd name="connsiteX1" fmla="*/ 740509 w 1260363"/>
                    <a:gd name="connsiteY1" fmla="*/ 1897 h 1977812"/>
                    <a:gd name="connsiteX2" fmla="*/ 1199803 w 1260363"/>
                    <a:gd name="connsiteY2" fmla="*/ 171512 h 1977812"/>
                    <a:gd name="connsiteX3" fmla="*/ 400634 w 1260363"/>
                    <a:gd name="connsiteY3" fmla="*/ 1976133 h 1977812"/>
                    <a:gd name="connsiteX4" fmla="*/ 40643 w 1260363"/>
                    <a:gd name="connsiteY4" fmla="*/ 1847269 h 1977812"/>
                    <a:gd name="connsiteX5" fmla="*/ 0 w 1260363"/>
                    <a:gd name="connsiteY5" fmla="*/ 1815173 h 1977812"/>
                    <a:gd name="connsiteX6" fmla="*/ 1338 w 1260363"/>
                    <a:gd name="connsiteY6" fmla="*/ 1812739 h 1977812"/>
                    <a:gd name="connsiteX7" fmla="*/ 718597 w 1260363"/>
                    <a:gd name="connsiteY7" fmla="*/ 235609 h 1977812"/>
                    <a:gd name="connsiteX8" fmla="*/ 706196 w 1260363"/>
                    <a:gd name="connsiteY8" fmla="*/ 0 h 1977812"/>
                    <a:gd name="connsiteX0" fmla="*/ 718597 w 1260363"/>
                    <a:gd name="connsiteY0" fmla="*/ 235609 h 1977812"/>
                    <a:gd name="connsiteX1" fmla="*/ 706196 w 1260363"/>
                    <a:gd name="connsiteY1" fmla="*/ 0 h 1977812"/>
                    <a:gd name="connsiteX2" fmla="*/ 740509 w 1260363"/>
                    <a:gd name="connsiteY2" fmla="*/ 1897 h 1977812"/>
                    <a:gd name="connsiteX3" fmla="*/ 1199803 w 1260363"/>
                    <a:gd name="connsiteY3" fmla="*/ 171512 h 1977812"/>
                    <a:gd name="connsiteX4" fmla="*/ 400634 w 1260363"/>
                    <a:gd name="connsiteY4" fmla="*/ 1976133 h 1977812"/>
                    <a:gd name="connsiteX5" fmla="*/ 40643 w 1260363"/>
                    <a:gd name="connsiteY5" fmla="*/ 1847269 h 1977812"/>
                    <a:gd name="connsiteX6" fmla="*/ 0 w 1260363"/>
                    <a:gd name="connsiteY6" fmla="*/ 1815173 h 1977812"/>
                    <a:gd name="connsiteX7" fmla="*/ 1338 w 1260363"/>
                    <a:gd name="connsiteY7" fmla="*/ 1812739 h 1977812"/>
                    <a:gd name="connsiteX8" fmla="*/ 810037 w 1260363"/>
                    <a:gd name="connsiteY8" fmla="*/ 327049 h 1977812"/>
                    <a:gd name="connsiteX0" fmla="*/ 718597 w 1260363"/>
                    <a:gd name="connsiteY0" fmla="*/ 235609 h 1977812"/>
                    <a:gd name="connsiteX1" fmla="*/ 706196 w 1260363"/>
                    <a:gd name="connsiteY1" fmla="*/ 0 h 1977812"/>
                    <a:gd name="connsiteX2" fmla="*/ 740509 w 1260363"/>
                    <a:gd name="connsiteY2" fmla="*/ 1897 h 1977812"/>
                    <a:gd name="connsiteX3" fmla="*/ 1199803 w 1260363"/>
                    <a:gd name="connsiteY3" fmla="*/ 171512 h 1977812"/>
                    <a:gd name="connsiteX4" fmla="*/ 400634 w 1260363"/>
                    <a:gd name="connsiteY4" fmla="*/ 1976133 h 1977812"/>
                    <a:gd name="connsiteX5" fmla="*/ 40643 w 1260363"/>
                    <a:gd name="connsiteY5" fmla="*/ 1847269 h 1977812"/>
                    <a:gd name="connsiteX6" fmla="*/ 0 w 1260363"/>
                    <a:gd name="connsiteY6" fmla="*/ 1815173 h 1977812"/>
                    <a:gd name="connsiteX7" fmla="*/ 1338 w 1260363"/>
                    <a:gd name="connsiteY7" fmla="*/ 1812739 h 1977812"/>
                    <a:gd name="connsiteX0" fmla="*/ 706196 w 1260363"/>
                    <a:gd name="connsiteY0" fmla="*/ 0 h 1977812"/>
                    <a:gd name="connsiteX1" fmla="*/ 740509 w 1260363"/>
                    <a:gd name="connsiteY1" fmla="*/ 1897 h 1977812"/>
                    <a:gd name="connsiteX2" fmla="*/ 1199803 w 1260363"/>
                    <a:gd name="connsiteY2" fmla="*/ 171512 h 1977812"/>
                    <a:gd name="connsiteX3" fmla="*/ 400634 w 1260363"/>
                    <a:gd name="connsiteY3" fmla="*/ 1976133 h 1977812"/>
                    <a:gd name="connsiteX4" fmla="*/ 40643 w 1260363"/>
                    <a:gd name="connsiteY4" fmla="*/ 1847269 h 1977812"/>
                    <a:gd name="connsiteX5" fmla="*/ 0 w 1260363"/>
                    <a:gd name="connsiteY5" fmla="*/ 1815173 h 1977812"/>
                    <a:gd name="connsiteX6" fmla="*/ 1338 w 1260363"/>
                    <a:gd name="connsiteY6" fmla="*/ 1812739 h 197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0363" h="1977812">
                      <a:moveTo>
                        <a:pt x="706196" y="0"/>
                      </a:moveTo>
                      <a:lnTo>
                        <a:pt x="740509" y="1897"/>
                      </a:lnTo>
                      <a:cubicBezTo>
                        <a:pt x="957624" y="25085"/>
                        <a:pt x="1131045" y="80247"/>
                        <a:pt x="1199803" y="171512"/>
                      </a:cubicBezTo>
                      <a:cubicBezTo>
                        <a:pt x="1444507" y="495984"/>
                        <a:pt x="901203" y="1922520"/>
                        <a:pt x="400634" y="1976133"/>
                      </a:cubicBezTo>
                      <a:cubicBezTo>
                        <a:pt x="291135" y="1987861"/>
                        <a:pt x="166687" y="1937435"/>
                        <a:pt x="40643" y="1847269"/>
                      </a:cubicBezTo>
                      <a:lnTo>
                        <a:pt x="0" y="1815173"/>
                      </a:lnTo>
                      <a:lnTo>
                        <a:pt x="1338" y="1812739"/>
                      </a:lnTo>
                    </a:path>
                  </a:pathLst>
                </a:custGeom>
                <a:noFill/>
                <a:ln w="38100" cap="rnd">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29" name="Oval 33">
                  <a:extLst>
                    <a:ext uri="{FF2B5EF4-FFF2-40B4-BE49-F238E27FC236}">
                      <a16:creationId xmlns:a16="http://schemas.microsoft.com/office/drawing/2014/main" id="{7B5E0EBB-BB18-C92C-9225-0238254A2E8F}"/>
                    </a:ext>
                  </a:extLst>
                </p:cNvPr>
                <p:cNvSpPr/>
                <p:nvPr/>
              </p:nvSpPr>
              <p:spPr>
                <a:xfrm>
                  <a:off x="8673307" y="2550275"/>
                  <a:ext cx="2362952" cy="1181475"/>
                </a:xfrm>
                <a:custGeom>
                  <a:avLst/>
                  <a:gdLst>
                    <a:gd name="connsiteX0" fmla="*/ 0 w 2274286"/>
                    <a:gd name="connsiteY0" fmla="*/ 1137142 h 2274284"/>
                    <a:gd name="connsiteX1" fmla="*/ 1137143 w 2274286"/>
                    <a:gd name="connsiteY1" fmla="*/ 0 h 2274284"/>
                    <a:gd name="connsiteX2" fmla="*/ 2274286 w 2274286"/>
                    <a:gd name="connsiteY2" fmla="*/ 1137142 h 2274284"/>
                    <a:gd name="connsiteX3" fmla="*/ 1137143 w 2274286"/>
                    <a:gd name="connsiteY3" fmla="*/ 2274284 h 2274284"/>
                    <a:gd name="connsiteX4" fmla="*/ 0 w 2274286"/>
                    <a:gd name="connsiteY4" fmla="*/ 1137142 h 2274284"/>
                    <a:gd name="connsiteX0" fmla="*/ 0 w 2274286"/>
                    <a:gd name="connsiteY0" fmla="*/ 1137142 h 1279285"/>
                    <a:gd name="connsiteX1" fmla="*/ 1137143 w 2274286"/>
                    <a:gd name="connsiteY1" fmla="*/ 0 h 1279285"/>
                    <a:gd name="connsiteX2" fmla="*/ 2274286 w 2274286"/>
                    <a:gd name="connsiteY2" fmla="*/ 1137142 h 1279285"/>
                    <a:gd name="connsiteX3" fmla="*/ 0 w 2274286"/>
                    <a:gd name="connsiteY3" fmla="*/ 1137142 h 1279285"/>
                    <a:gd name="connsiteX0" fmla="*/ 0 w 2274286"/>
                    <a:gd name="connsiteY0" fmla="*/ 1137142 h 1137142"/>
                    <a:gd name="connsiteX1" fmla="*/ 1137143 w 2274286"/>
                    <a:gd name="connsiteY1" fmla="*/ 0 h 1137142"/>
                    <a:gd name="connsiteX2" fmla="*/ 2274286 w 2274286"/>
                    <a:gd name="connsiteY2" fmla="*/ 1137142 h 1137142"/>
                    <a:gd name="connsiteX3" fmla="*/ 0 w 2274286"/>
                    <a:gd name="connsiteY3" fmla="*/ 1137142 h 1137142"/>
                  </a:gdLst>
                  <a:ahLst/>
                  <a:cxnLst>
                    <a:cxn ang="0">
                      <a:pos x="connsiteX0" y="connsiteY0"/>
                    </a:cxn>
                    <a:cxn ang="0">
                      <a:pos x="connsiteX1" y="connsiteY1"/>
                    </a:cxn>
                    <a:cxn ang="0">
                      <a:pos x="connsiteX2" y="connsiteY2"/>
                    </a:cxn>
                    <a:cxn ang="0">
                      <a:pos x="connsiteX3" y="connsiteY3"/>
                    </a:cxn>
                  </a:cxnLst>
                  <a:rect l="l" t="t" r="r" b="b"/>
                  <a:pathLst>
                    <a:path w="2274286" h="1137142">
                      <a:moveTo>
                        <a:pt x="0" y="1137142"/>
                      </a:moveTo>
                      <a:cubicBezTo>
                        <a:pt x="0" y="509116"/>
                        <a:pt x="509116" y="0"/>
                        <a:pt x="1137143" y="0"/>
                      </a:cubicBezTo>
                      <a:cubicBezTo>
                        <a:pt x="1765170" y="0"/>
                        <a:pt x="2274286" y="509116"/>
                        <a:pt x="2274286" y="1137142"/>
                      </a:cubicBezTo>
                      <a:lnTo>
                        <a:pt x="0" y="1137142"/>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30" name="Oval 37">
                  <a:extLst>
                    <a:ext uri="{FF2B5EF4-FFF2-40B4-BE49-F238E27FC236}">
                      <a16:creationId xmlns:a16="http://schemas.microsoft.com/office/drawing/2014/main" id="{DA57FFA3-3DF8-2AD7-BBEC-4F6FA9C632DE}"/>
                    </a:ext>
                  </a:extLst>
                </p:cNvPr>
                <p:cNvSpPr/>
                <p:nvPr/>
              </p:nvSpPr>
              <p:spPr>
                <a:xfrm>
                  <a:off x="10980549" y="4483177"/>
                  <a:ext cx="291348" cy="2913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sp>
              <p:nvSpPr>
                <p:cNvPr id="31" name="Oval 38">
                  <a:extLst>
                    <a:ext uri="{FF2B5EF4-FFF2-40B4-BE49-F238E27FC236}">
                      <a16:creationId xmlns:a16="http://schemas.microsoft.com/office/drawing/2014/main" id="{8E893762-925A-3354-85E6-3B70655AF9D4}"/>
                    </a:ext>
                  </a:extLst>
                </p:cNvPr>
                <p:cNvSpPr/>
                <p:nvPr/>
              </p:nvSpPr>
              <p:spPr>
                <a:xfrm>
                  <a:off x="8468687" y="4628852"/>
                  <a:ext cx="177342" cy="17734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a:ln>
                      <a:noFill/>
                    </a:ln>
                    <a:solidFill>
                      <a:prstClr val="white"/>
                    </a:solidFill>
                    <a:effectLst/>
                    <a:uLnTx/>
                    <a:uFillTx/>
                    <a:latin typeface="Nunito Sans regular" pitchFamily="2" charset="0"/>
                    <a:ea typeface="+mn-ea"/>
                    <a:cs typeface="+mn-cs"/>
                  </a:endParaRPr>
                </a:p>
              </p:txBody>
            </p:sp>
          </p:grpSp>
        </p:grpSp>
        <p:grpSp>
          <p:nvGrpSpPr>
            <p:cNvPr id="21" name="Grupo 20">
              <a:extLst>
                <a:ext uri="{FF2B5EF4-FFF2-40B4-BE49-F238E27FC236}">
                  <a16:creationId xmlns:a16="http://schemas.microsoft.com/office/drawing/2014/main" id="{DBE5DDA3-F5E2-5558-5180-D1D4D731B189}"/>
                </a:ext>
              </a:extLst>
            </p:cNvPr>
            <p:cNvGrpSpPr/>
            <p:nvPr/>
          </p:nvGrpSpPr>
          <p:grpSpPr>
            <a:xfrm>
              <a:off x="9598501" y="3819590"/>
              <a:ext cx="690155" cy="1167230"/>
              <a:chOff x="9598501" y="3819590"/>
              <a:chExt cx="690155" cy="1167230"/>
            </a:xfrm>
          </p:grpSpPr>
          <p:sp>
            <p:nvSpPr>
              <p:cNvPr id="22" name="TextBox 41">
                <a:extLst>
                  <a:ext uri="{FF2B5EF4-FFF2-40B4-BE49-F238E27FC236}">
                    <a16:creationId xmlns:a16="http://schemas.microsoft.com/office/drawing/2014/main" id="{D4AC7B0C-6514-F3F3-8561-FB94B3D806FE}"/>
                  </a:ext>
                </a:extLst>
              </p:cNvPr>
              <p:cNvSpPr txBox="1"/>
              <p:nvPr/>
            </p:nvSpPr>
            <p:spPr>
              <a:xfrm>
                <a:off x="9598501" y="4481157"/>
                <a:ext cx="690155" cy="505663"/>
              </a:xfrm>
              <a:prstGeom prst="rect">
                <a:avLst/>
              </a:prstGeom>
              <a:noFill/>
            </p:spPr>
            <p:txBody>
              <a:bodyPr wrap="square" lIns="0" tIns="0" rIns="0" bIns="0" rtlCol="0" anchor="t">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lang="en-US" sz="2800" b="1" kern="0">
                    <a:solidFill>
                      <a:prstClr val="black"/>
                    </a:solidFill>
                    <a:latin typeface="Nunito Sans regular"/>
                    <a:cs typeface="Arial"/>
                  </a:rPr>
                  <a:t>53</a:t>
                </a:r>
                <a:endParaRPr lang="en-US" sz="2800" b="1" i="0" u="none" strike="noStrike" kern="0" cap="none" spc="0" normalizeH="0" baseline="0" noProof="0">
                  <a:ln>
                    <a:noFill/>
                  </a:ln>
                  <a:solidFill>
                    <a:prstClr val="black"/>
                  </a:solidFill>
                  <a:effectLst/>
                  <a:uLnTx/>
                  <a:uFillTx/>
                  <a:latin typeface="Nunito Sans regular" pitchFamily="2" charset="0"/>
                  <a:cs typeface="Arial" panose="020B0604020202020204" pitchFamily="34" charset="0"/>
                </a:endParaRPr>
              </a:p>
            </p:txBody>
          </p:sp>
          <p:pic>
            <p:nvPicPr>
              <p:cNvPr id="23" name="Gráfico 54" descr="Gráfico de tendencia descendente con relleno sólido">
                <a:extLst>
                  <a:ext uri="{FF2B5EF4-FFF2-40B4-BE49-F238E27FC236}">
                    <a16:creationId xmlns:a16="http://schemas.microsoft.com/office/drawing/2014/main" id="{B07481D4-C6C4-771A-F821-9E0740506D01}"/>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88921" y="3819590"/>
                <a:ext cx="496472" cy="496472"/>
              </a:xfrm>
              <a:prstGeom prst="rect">
                <a:avLst/>
              </a:prstGeom>
            </p:spPr>
          </p:pic>
        </p:grpSp>
      </p:grpSp>
      <p:sp>
        <p:nvSpPr>
          <p:cNvPr id="10" name="Cerrar llave 9">
            <a:extLst>
              <a:ext uri="{FF2B5EF4-FFF2-40B4-BE49-F238E27FC236}">
                <a16:creationId xmlns:a16="http://schemas.microsoft.com/office/drawing/2014/main" id="{0477DDE1-56DA-2C53-3170-F9003041C6BC}"/>
              </a:ext>
            </a:extLst>
          </p:cNvPr>
          <p:cNvSpPr/>
          <p:nvPr/>
        </p:nvSpPr>
        <p:spPr>
          <a:xfrm>
            <a:off x="6388053" y="1627752"/>
            <a:ext cx="660515" cy="4662953"/>
          </a:xfrm>
          <a:prstGeom prst="rightBrace">
            <a:avLst>
              <a:gd name="adj1" fmla="val 15494"/>
              <a:gd name="adj2" fmla="val 47337"/>
            </a:avLst>
          </a:prstGeom>
          <a:ln w="12700" cap="flat" cmpd="sng" algn="ctr">
            <a:solidFill>
              <a:srgbClr val="4BACC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lumMod val="75000"/>
                </a:prstClr>
              </a:solidFill>
              <a:effectLst/>
              <a:uLnTx/>
              <a:uFillTx/>
              <a:latin typeface="Nunito Sans regular" pitchFamily="2" charset="0"/>
              <a:ea typeface="+mn-ea"/>
              <a:cs typeface="+mn-cs"/>
            </a:endParaRPr>
          </a:p>
        </p:txBody>
      </p:sp>
      <p:sp>
        <p:nvSpPr>
          <p:cNvPr id="11" name="CuadroTexto 64">
            <a:extLst>
              <a:ext uri="{FF2B5EF4-FFF2-40B4-BE49-F238E27FC236}">
                <a16:creationId xmlns:a16="http://schemas.microsoft.com/office/drawing/2014/main" id="{F8C7AF33-EB5F-EF51-F33A-61A4C8D4D115}"/>
              </a:ext>
            </a:extLst>
          </p:cNvPr>
          <p:cNvSpPr txBox="1"/>
          <p:nvPr/>
        </p:nvSpPr>
        <p:spPr>
          <a:xfrm>
            <a:off x="4211983" y="3141883"/>
            <a:ext cx="2149285" cy="923330"/>
          </a:xfrm>
          <a:prstGeom prst="rect">
            <a:avLst/>
          </a:prstGeom>
          <a:noFill/>
        </p:spPr>
        <p:txBody>
          <a:bodyPr wrap="square">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5400" b="1" i="0" u="none" strike="noStrike" kern="0" cap="none" spc="0" normalizeH="0" baseline="0" noProof="0">
                <a:ln>
                  <a:noFill/>
                </a:ln>
                <a:solidFill>
                  <a:srgbClr val="00B050"/>
                </a:solidFill>
                <a:effectLst/>
                <a:uLnTx/>
                <a:uFillTx/>
                <a:latin typeface="Verdana" panose="020B0604030504040204" pitchFamily="34" charset="0"/>
                <a:ea typeface="Verdana" panose="020B0604030504040204" pitchFamily="34" charset="0"/>
              </a:rPr>
              <a:t>66%</a:t>
            </a:r>
          </a:p>
        </p:txBody>
      </p:sp>
      <p:sp>
        <p:nvSpPr>
          <p:cNvPr id="12" name="object 2">
            <a:extLst>
              <a:ext uri="{FF2B5EF4-FFF2-40B4-BE49-F238E27FC236}">
                <a16:creationId xmlns:a16="http://schemas.microsoft.com/office/drawing/2014/main" id="{42EEA270-E5F6-4A19-2379-3AF2F1006091}"/>
              </a:ext>
            </a:extLst>
          </p:cNvPr>
          <p:cNvSpPr txBox="1">
            <a:spLocks/>
          </p:cNvSpPr>
          <p:nvPr/>
        </p:nvSpPr>
        <p:spPr>
          <a:xfrm>
            <a:off x="6034284" y="3169505"/>
            <a:ext cx="495030" cy="382156"/>
          </a:xfrm>
          <a:prstGeom prst="rect">
            <a:avLst/>
          </a:prstGeom>
          <a:noFill/>
        </p:spPr>
        <p:txBody>
          <a:bodyPr vert="horz" wrap="square" lIns="0" tIns="12700" rIns="0" bIns="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2400" b="1" i="0" u="none" strike="noStrike" kern="0" cap="none" spc="0" normalizeH="0" baseline="0" noProof="0">
                <a:ln>
                  <a:noFill/>
                </a:ln>
                <a:solidFill>
                  <a:srgbClr val="00B050"/>
                </a:solidFill>
                <a:effectLst/>
                <a:uLnTx/>
                <a:uFillTx/>
                <a:latin typeface="Nunito Sans regular" pitchFamily="2" charset="0"/>
                <a:ea typeface="+mj-ea"/>
                <a:cs typeface="+mn-cs"/>
              </a:rPr>
              <a:t>*</a:t>
            </a:r>
          </a:p>
        </p:txBody>
      </p:sp>
      <p:sp>
        <p:nvSpPr>
          <p:cNvPr id="13" name="object 2">
            <a:extLst>
              <a:ext uri="{FF2B5EF4-FFF2-40B4-BE49-F238E27FC236}">
                <a16:creationId xmlns:a16="http://schemas.microsoft.com/office/drawing/2014/main" id="{1BEBA3A0-2975-0818-973F-E467E8627A59}"/>
              </a:ext>
            </a:extLst>
          </p:cNvPr>
          <p:cNvSpPr txBox="1">
            <a:spLocks/>
          </p:cNvSpPr>
          <p:nvPr/>
        </p:nvSpPr>
        <p:spPr>
          <a:xfrm>
            <a:off x="70238" y="5380149"/>
            <a:ext cx="458251" cy="474489"/>
          </a:xfrm>
          <a:prstGeom prst="rect">
            <a:avLst/>
          </a:prstGeom>
          <a:noFill/>
        </p:spPr>
        <p:txBody>
          <a:bodyPr vert="horz" wrap="square" lIns="0" tIns="12700" rIns="0" bIns="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3000" b="1" i="0" u="none" strike="noStrike" kern="0" cap="none" spc="0" normalizeH="0" baseline="0" noProof="0">
                <a:ln>
                  <a:noFill/>
                </a:ln>
                <a:solidFill>
                  <a:srgbClr val="00B050"/>
                </a:solidFill>
                <a:effectLst/>
                <a:uLnTx/>
                <a:uFillTx/>
                <a:latin typeface="Nunito Sans regular" pitchFamily="2" charset="0"/>
                <a:ea typeface="+mj-ea"/>
                <a:cs typeface="+mn-cs"/>
              </a:rPr>
              <a:t>*</a:t>
            </a:r>
          </a:p>
        </p:txBody>
      </p:sp>
      <p:sp>
        <p:nvSpPr>
          <p:cNvPr id="14" name="CuadroTexto 67">
            <a:extLst>
              <a:ext uri="{FF2B5EF4-FFF2-40B4-BE49-F238E27FC236}">
                <a16:creationId xmlns:a16="http://schemas.microsoft.com/office/drawing/2014/main" id="{6B821647-202D-4DAA-0B60-9AD1DE893B29}"/>
              </a:ext>
            </a:extLst>
          </p:cNvPr>
          <p:cNvSpPr txBox="1"/>
          <p:nvPr/>
        </p:nvSpPr>
        <p:spPr>
          <a:xfrm>
            <a:off x="302462" y="5491838"/>
            <a:ext cx="6294858" cy="1200329"/>
          </a:xfrm>
          <a:prstGeom prst="rect">
            <a:avLst/>
          </a:prstGeom>
          <a:no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just">
              <a:defRPr/>
            </a:pPr>
            <a:r>
              <a:rPr kumimoji="0" lang="es-ES" b="0" i="0" u="none" strike="noStrike" kern="1200" cap="none" spc="0" normalizeH="0" baseline="0" noProof="0">
                <a:ln>
                  <a:noFill/>
                </a:ln>
                <a:solidFill>
                  <a:srgbClr val="000000"/>
                </a:solidFill>
                <a:effectLst/>
                <a:uLnTx/>
                <a:uFillTx/>
                <a:latin typeface="Verdana"/>
                <a:ea typeface="Verdana"/>
              </a:rPr>
              <a:t>De los 159 </a:t>
            </a:r>
            <a:r>
              <a:rPr lang="es-ES">
                <a:solidFill>
                  <a:srgbClr val="000000"/>
                </a:solidFill>
                <a:latin typeface="Verdana"/>
                <a:ea typeface="Verdana"/>
              </a:rPr>
              <a:t>entregables programados en el año</a:t>
            </a:r>
            <a:r>
              <a:rPr kumimoji="0" lang="es-ES" b="0" i="0" u="none" strike="noStrike" kern="1200" cap="none" spc="0" normalizeH="0" baseline="0" noProof="0">
                <a:ln>
                  <a:noFill/>
                </a:ln>
                <a:solidFill>
                  <a:srgbClr val="000000"/>
                </a:solidFill>
                <a:effectLst/>
                <a:uLnTx/>
                <a:uFillTx/>
                <a:latin typeface="Verdana"/>
                <a:ea typeface="Verdana"/>
              </a:rPr>
              <a:t>, </a:t>
            </a:r>
            <a:r>
              <a:rPr lang="es-ES">
                <a:solidFill>
                  <a:srgbClr val="000000"/>
                </a:solidFill>
                <a:latin typeface="Verdana"/>
                <a:ea typeface="Verdana"/>
              </a:rPr>
              <a:t>105</a:t>
            </a:r>
            <a:r>
              <a:rPr kumimoji="0" lang="es-ES" b="0" i="0" u="none" strike="noStrike" kern="1200" cap="none" spc="0" normalizeH="0" baseline="0" noProof="0">
                <a:ln>
                  <a:noFill/>
                </a:ln>
                <a:solidFill>
                  <a:srgbClr val="000000"/>
                </a:solidFill>
                <a:effectLst/>
                <a:uLnTx/>
                <a:uFillTx/>
                <a:latin typeface="Verdana"/>
                <a:ea typeface="Verdana"/>
              </a:rPr>
              <a:t> </a:t>
            </a:r>
            <a:r>
              <a:rPr lang="es-ES">
                <a:solidFill>
                  <a:srgbClr val="000000"/>
                </a:solidFill>
                <a:latin typeface="Verdana"/>
                <a:ea typeface="Verdana"/>
              </a:rPr>
              <a:t>presentaron</a:t>
            </a:r>
            <a:r>
              <a:rPr kumimoji="0" lang="es-ES" b="0" i="0" u="none" strike="noStrike" kern="1200" cap="none" spc="0" normalizeH="0" baseline="0" noProof="0">
                <a:ln>
                  <a:noFill/>
                </a:ln>
                <a:solidFill>
                  <a:srgbClr val="000000"/>
                </a:solidFill>
                <a:effectLst/>
                <a:uLnTx/>
                <a:uFillTx/>
                <a:latin typeface="Verdana"/>
                <a:ea typeface="Verdana"/>
              </a:rPr>
              <a:t> cumplimiento al 100% </a:t>
            </a:r>
            <a:r>
              <a:rPr lang="es-ES">
                <a:solidFill>
                  <a:srgbClr val="000000"/>
                </a:solidFill>
                <a:latin typeface="Verdana"/>
                <a:ea typeface="Verdana"/>
              </a:rPr>
              <a:t>, </a:t>
            </a:r>
            <a:r>
              <a:rPr kumimoji="0" lang="es-ES" b="0" i="0" u="none" strike="noStrike" kern="1200" cap="none" spc="0" normalizeH="0" baseline="0" noProof="0">
                <a:ln>
                  <a:noFill/>
                </a:ln>
                <a:solidFill>
                  <a:srgbClr val="000000"/>
                </a:solidFill>
                <a:effectLst/>
                <a:uLnTx/>
                <a:uFillTx/>
                <a:latin typeface="Verdana"/>
                <a:ea typeface="Verdana"/>
              </a:rPr>
              <a:t> </a:t>
            </a:r>
            <a:r>
              <a:rPr lang="es-ES">
                <a:solidFill>
                  <a:srgbClr val="000000"/>
                </a:solidFill>
                <a:latin typeface="Verdana"/>
                <a:ea typeface="Verdana"/>
              </a:rPr>
              <a:t>1 </a:t>
            </a:r>
            <a:r>
              <a:rPr kumimoji="0" lang="es-ES" b="0" i="0" u="none" strike="noStrike" kern="1200" cap="none" spc="0" normalizeH="0" baseline="0" noProof="0">
                <a:ln>
                  <a:noFill/>
                </a:ln>
                <a:solidFill>
                  <a:srgbClr val="000000"/>
                </a:solidFill>
                <a:effectLst/>
                <a:uLnTx/>
                <a:uFillTx/>
                <a:latin typeface="Verdana"/>
                <a:ea typeface="Verdana"/>
              </a:rPr>
              <a:t>se encuentra en proceso</a:t>
            </a:r>
            <a:r>
              <a:rPr lang="es-ES">
                <a:solidFill>
                  <a:srgbClr val="000000"/>
                </a:solidFill>
                <a:latin typeface="Verdana"/>
                <a:ea typeface="Verdana"/>
              </a:rPr>
              <a:t> y</a:t>
            </a:r>
            <a:r>
              <a:rPr kumimoji="0" lang="es-ES" b="0" i="0" u="none" strike="noStrike" kern="1200" cap="none" spc="0" normalizeH="0" baseline="0" noProof="0">
                <a:ln>
                  <a:noFill/>
                </a:ln>
                <a:solidFill>
                  <a:srgbClr val="000000"/>
                </a:solidFill>
                <a:effectLst/>
                <a:uLnTx/>
                <a:uFillTx/>
                <a:latin typeface="Verdana"/>
                <a:ea typeface="Verdana"/>
              </a:rPr>
              <a:t> </a:t>
            </a:r>
            <a:r>
              <a:rPr lang="es-ES">
                <a:solidFill>
                  <a:srgbClr val="000000"/>
                </a:solidFill>
                <a:latin typeface="Verdana"/>
                <a:ea typeface="Verdana"/>
              </a:rPr>
              <a:t>53 sin iniciar </a:t>
            </a:r>
            <a:r>
              <a:rPr kumimoji="0" lang="es-ES" b="0" i="0" u="none" strike="noStrike" kern="1200" cap="none" spc="0" normalizeH="0" baseline="0" noProof="0">
                <a:ln>
                  <a:noFill/>
                </a:ln>
                <a:solidFill>
                  <a:srgbClr val="000000"/>
                </a:solidFill>
                <a:effectLst/>
                <a:uLnTx/>
                <a:uFillTx/>
                <a:latin typeface="Verdana"/>
                <a:ea typeface="Verdana"/>
              </a:rPr>
              <a:t>en el periodo objeto de monitoreo. </a:t>
            </a:r>
          </a:p>
        </p:txBody>
      </p:sp>
      <p:sp>
        <p:nvSpPr>
          <p:cNvPr id="15" name="object 2">
            <a:extLst>
              <a:ext uri="{FF2B5EF4-FFF2-40B4-BE49-F238E27FC236}">
                <a16:creationId xmlns:a16="http://schemas.microsoft.com/office/drawing/2014/main" id="{8346C19C-D575-FB85-E37B-FFAC6A916B6C}"/>
              </a:ext>
            </a:extLst>
          </p:cNvPr>
          <p:cNvSpPr txBox="1">
            <a:spLocks/>
          </p:cNvSpPr>
          <p:nvPr/>
        </p:nvSpPr>
        <p:spPr>
          <a:xfrm>
            <a:off x="4037803" y="4146580"/>
            <a:ext cx="2391542" cy="566822"/>
          </a:xfrm>
          <a:prstGeom prst="rect">
            <a:avLst/>
          </a:prstGeom>
          <a:noFill/>
        </p:spPr>
        <p:txBody>
          <a:bodyPr vert="horz" wrap="square" lIns="0" tIns="12700" rIns="0" bIns="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800" b="1" i="0" u="none" strike="noStrike" kern="0" cap="none" spc="0" normalizeH="0" baseline="0" noProof="0">
                <a:ln>
                  <a:noFill/>
                </a:ln>
                <a:solidFill>
                  <a:srgbClr val="00B050"/>
                </a:solidFill>
                <a:effectLst/>
                <a:uLnTx/>
                <a:uFillTx/>
                <a:latin typeface="Nunito Sans regular" pitchFamily="2" charset="0"/>
                <a:ea typeface="+mj-ea"/>
                <a:cs typeface="+mn-cs"/>
              </a:rPr>
              <a:t>Avance de </a:t>
            </a:r>
            <a:r>
              <a:rPr lang="es-CO" sz="1800" b="1" kern="0">
                <a:solidFill>
                  <a:srgbClr val="00B050"/>
                </a:solidFill>
                <a:latin typeface="Nunito Sans regular" pitchFamily="2" charset="0"/>
                <a:cs typeface="+mn-cs"/>
              </a:rPr>
              <a:t>ejecución con corte a Agosto 2024</a:t>
            </a:r>
            <a:endParaRPr kumimoji="0" lang="es-CO" sz="1800" b="1" i="0" u="none" strike="noStrike" kern="0" cap="none" spc="0" normalizeH="0" baseline="0" noProof="0">
              <a:ln>
                <a:noFill/>
              </a:ln>
              <a:solidFill>
                <a:srgbClr val="00B050"/>
              </a:solidFill>
              <a:effectLst/>
              <a:uLnTx/>
              <a:uFillTx/>
              <a:latin typeface="Nunito Sans regular" pitchFamily="2" charset="0"/>
              <a:ea typeface="+mj-ea"/>
              <a:cs typeface="+mn-cs"/>
            </a:endParaRPr>
          </a:p>
        </p:txBody>
      </p:sp>
      <p:sp>
        <p:nvSpPr>
          <p:cNvPr id="16" name="Rectangle: Rounded Corners 43">
            <a:extLst>
              <a:ext uri="{FF2B5EF4-FFF2-40B4-BE49-F238E27FC236}">
                <a16:creationId xmlns:a16="http://schemas.microsoft.com/office/drawing/2014/main" id="{8F82B695-07DB-4C74-5C7B-AE8160706123}"/>
              </a:ext>
            </a:extLst>
          </p:cNvPr>
          <p:cNvSpPr/>
          <p:nvPr/>
        </p:nvSpPr>
        <p:spPr>
          <a:xfrm>
            <a:off x="9321435" y="1797331"/>
            <a:ext cx="1571509" cy="438993"/>
          </a:xfrm>
          <a:prstGeom prst="roundRect">
            <a:avLst>
              <a:gd name="adj" fmla="val 50000"/>
            </a:avLst>
          </a:prstGeom>
          <a:solidFill>
            <a:srgbClr val="00B050"/>
          </a:solidFill>
          <a:ln>
            <a:solidFill>
              <a:srgbClr val="53B76F"/>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lang="es-CO" sz="2400" b="1">
                <a:solidFill>
                  <a:prstClr val="white"/>
                </a:solidFill>
                <a:latin typeface="Verdana"/>
                <a:ea typeface="Verdana"/>
              </a:rPr>
              <a:t>66</a:t>
            </a:r>
            <a:r>
              <a:rPr kumimoji="0" lang="es-CO" sz="2400" b="1" i="0" u="none" strike="noStrike" kern="1200" cap="none" spc="0" normalizeH="0" baseline="0" noProof="0">
                <a:ln>
                  <a:noFill/>
                </a:ln>
                <a:solidFill>
                  <a:prstClr val="white"/>
                </a:solidFill>
                <a:effectLst/>
                <a:uLnTx/>
                <a:uFillTx/>
                <a:latin typeface="Verdana"/>
                <a:ea typeface="Verdana"/>
              </a:rPr>
              <a:t>%</a:t>
            </a:r>
          </a:p>
        </p:txBody>
      </p:sp>
      <p:sp>
        <p:nvSpPr>
          <p:cNvPr id="17" name="Rectangle: Rounded Corners 43">
            <a:extLst>
              <a:ext uri="{FF2B5EF4-FFF2-40B4-BE49-F238E27FC236}">
                <a16:creationId xmlns:a16="http://schemas.microsoft.com/office/drawing/2014/main" id="{554DC8E0-2674-5591-DF3F-5144E45ABAD7}"/>
              </a:ext>
            </a:extLst>
          </p:cNvPr>
          <p:cNvSpPr/>
          <p:nvPr/>
        </p:nvSpPr>
        <p:spPr>
          <a:xfrm>
            <a:off x="9375139" y="3519525"/>
            <a:ext cx="1404012" cy="492443"/>
          </a:xfrm>
          <a:prstGeom prst="roundRect">
            <a:avLst>
              <a:gd name="adj" fmla="val 50000"/>
            </a:avLst>
          </a:prstGeom>
          <a:solidFill>
            <a:srgbClr val="FDD14B"/>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mn-cs"/>
              </a:rPr>
              <a:t>1%</a:t>
            </a:r>
            <a:endParaRPr kumimoji="0" lang="es-CO" sz="2400" b="1"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mn-cs"/>
            </a:endParaRPr>
          </a:p>
        </p:txBody>
      </p:sp>
      <p:sp>
        <p:nvSpPr>
          <p:cNvPr id="18" name="Rectangle: Rounded Corners 43">
            <a:extLst>
              <a:ext uri="{FF2B5EF4-FFF2-40B4-BE49-F238E27FC236}">
                <a16:creationId xmlns:a16="http://schemas.microsoft.com/office/drawing/2014/main" id="{C8BFD8D6-3D3B-4388-7ABC-7580D4D7F1B6}"/>
              </a:ext>
            </a:extLst>
          </p:cNvPr>
          <p:cNvSpPr/>
          <p:nvPr/>
        </p:nvSpPr>
        <p:spPr>
          <a:xfrm>
            <a:off x="9358378" y="5255034"/>
            <a:ext cx="1296000" cy="438993"/>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lang="es-MX" sz="2400" b="1">
                <a:solidFill>
                  <a:prstClr val="white"/>
                </a:solidFill>
                <a:latin typeface="Verdana"/>
                <a:ea typeface="Verdana"/>
              </a:rPr>
              <a:t>33</a:t>
            </a:r>
            <a:r>
              <a:rPr kumimoji="0" lang="es-MX" sz="2400" b="1" i="0" u="none" strike="noStrike" kern="1200" cap="none" spc="0" normalizeH="0" baseline="0" noProof="0">
                <a:ln>
                  <a:noFill/>
                </a:ln>
                <a:solidFill>
                  <a:prstClr val="white"/>
                </a:solidFill>
                <a:effectLst/>
                <a:uLnTx/>
                <a:uFillTx/>
                <a:latin typeface="Verdana"/>
                <a:ea typeface="Verdana"/>
              </a:rPr>
              <a:t>%</a:t>
            </a:r>
            <a:endParaRPr kumimoji="0" lang="es-CO" sz="2400" b="1" i="0" u="none" strike="noStrike" kern="1200" cap="none" spc="0" normalizeH="0" baseline="0" noProof="0">
              <a:ln>
                <a:noFill/>
              </a:ln>
              <a:solidFill>
                <a:prstClr val="white"/>
              </a:solidFill>
              <a:effectLst/>
              <a:uLnTx/>
              <a:uFillTx/>
              <a:latin typeface="Verdana"/>
              <a:ea typeface="Verdana"/>
            </a:endParaRPr>
          </a:p>
        </p:txBody>
      </p:sp>
      <p:sp>
        <p:nvSpPr>
          <p:cNvPr id="19" name="object 2">
            <a:extLst>
              <a:ext uri="{FF2B5EF4-FFF2-40B4-BE49-F238E27FC236}">
                <a16:creationId xmlns:a16="http://schemas.microsoft.com/office/drawing/2014/main" id="{81BFEA5F-CAE1-134B-9196-54BDBA825F04}"/>
              </a:ext>
            </a:extLst>
          </p:cNvPr>
          <p:cNvSpPr txBox="1">
            <a:spLocks/>
          </p:cNvSpPr>
          <p:nvPr/>
        </p:nvSpPr>
        <p:spPr>
          <a:xfrm>
            <a:off x="8695852" y="1222234"/>
            <a:ext cx="2560485" cy="382156"/>
          </a:xfrm>
          <a:prstGeom prst="rect">
            <a:avLst/>
          </a:prstGeom>
          <a:noFill/>
        </p:spPr>
        <p:txBody>
          <a:bodyPr vert="horz" wrap="square" lIns="0" tIns="12700" rIns="0" bIns="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200" b="1" i="0" u="none" strike="noStrike" kern="0" cap="none" spc="0" normalizeH="0" baseline="0" noProof="0">
                <a:ln>
                  <a:noFill/>
                </a:ln>
                <a:solidFill>
                  <a:srgbClr val="262626"/>
                </a:solidFill>
                <a:effectLst/>
                <a:uLnTx/>
                <a:uFillTx/>
                <a:latin typeface="Verdana" panose="020B0604030504040204" pitchFamily="34" charset="0"/>
                <a:ea typeface="Verdana" panose="020B0604030504040204" pitchFamily="34" charset="0"/>
                <a:cs typeface="+mn-cs"/>
              </a:rPr>
              <a:t>Cumplimiento</a:t>
            </a:r>
            <a:endParaRPr lang="es-CO" sz="1200" kern="0">
              <a:solidFill>
                <a:srgbClr val="262626"/>
              </a:solidFill>
              <a:latin typeface="Verdana" panose="020B0604030504040204" pitchFamily="34" charset="0"/>
              <a:ea typeface="Verdana" panose="020B060403050404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200" b="1" i="0" u="none" strike="noStrike" kern="0" cap="none" spc="0" normalizeH="0" baseline="0" noProof="0">
                <a:ln>
                  <a:noFill/>
                </a:ln>
                <a:solidFill>
                  <a:srgbClr val="262626"/>
                </a:solidFill>
                <a:effectLst/>
                <a:uLnTx/>
                <a:uFillTx/>
                <a:latin typeface="Verdana" panose="020B0604030504040204" pitchFamily="34" charset="0"/>
                <a:ea typeface="Verdana" panose="020B0604030504040204" pitchFamily="34" charset="0"/>
                <a:cs typeface="+mn-cs"/>
              </a:rPr>
              <a:t>Cuatrimestre II -2024</a:t>
            </a:r>
          </a:p>
        </p:txBody>
      </p:sp>
    </p:spTree>
    <p:extLst>
      <p:ext uri="{BB962C8B-B14F-4D97-AF65-F5344CB8AC3E}">
        <p14:creationId xmlns:p14="http://schemas.microsoft.com/office/powerpoint/2010/main" val="58186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2654309B-0F0A-F5CC-30CF-5329072D441A}"/>
              </a:ext>
            </a:extLst>
          </p:cNvPr>
          <p:cNvSpPr txBox="1">
            <a:spLocks noGrp="1"/>
          </p:cNvSpPr>
          <p:nvPr/>
        </p:nvSpPr>
        <p:spPr>
          <a:xfrm>
            <a:off x="2272071" y="742946"/>
            <a:ext cx="7290209" cy="382156"/>
          </a:xfrm>
          <a:prstGeom prst="rect">
            <a:avLst/>
          </a:prstGeom>
        </p:spPr>
        <p:txBody>
          <a:bodyPr vert="horz" wrap="square" lIns="0" tIns="12700" rIns="0" bIns="0" rtlCol="0" anchor="t">
            <a:spAutoFit/>
          </a:bodyPr>
          <a:lstStyle>
            <a:lvl1pPr algn="l" defTabSz="914360" rtl="0" eaLnBrk="1" latinLnBrk="0" hangingPunct="1">
              <a:lnSpc>
                <a:spcPct val="90000"/>
              </a:lnSpc>
              <a:spcBef>
                <a:spcPct val="0"/>
              </a:spcBef>
              <a:buNone/>
              <a:defRPr sz="4400" kern="1200">
                <a:solidFill>
                  <a:schemeClr val="tx1"/>
                </a:solidFill>
                <a:latin typeface="+mj-lt"/>
                <a:ea typeface="+mj-ea"/>
                <a:cs typeface="+mj-cs"/>
              </a:defRPr>
            </a:lvl1pPr>
          </a:lstStyle>
          <a:p>
            <a:pPr algn="ctr" defTabSz="457200">
              <a:lnSpc>
                <a:spcPct val="100000"/>
              </a:lnSpc>
              <a:spcBef>
                <a:spcPts val="0"/>
              </a:spcBef>
              <a:defRPr/>
            </a:pPr>
            <a:r>
              <a:rPr lang="es-MX" sz="2400" b="1">
                <a:solidFill>
                  <a:srgbClr val="2D3784"/>
                </a:solidFill>
                <a:latin typeface="Verdana" panose="020B0604030504040204" pitchFamily="34" charset="0"/>
                <a:ea typeface="Verdana" panose="020B0604030504040204" pitchFamily="34" charset="0"/>
                <a:cs typeface="+mn-cs"/>
              </a:rPr>
              <a:t>Resultados del Monitoreo</a:t>
            </a:r>
            <a:endParaRPr lang="es-MX" sz="2400" b="1">
              <a:latin typeface="Verdana" panose="020B0604030504040204" pitchFamily="34" charset="0"/>
              <a:ea typeface="Verdana" panose="020B0604030504040204" pitchFamily="34" charset="0"/>
              <a:cs typeface="+mn-cs"/>
            </a:endParaRPr>
          </a:p>
        </p:txBody>
      </p:sp>
      <p:sp>
        <p:nvSpPr>
          <p:cNvPr id="6" name="Rectángulo: esquinas redondeadas 5">
            <a:extLst>
              <a:ext uri="{FF2B5EF4-FFF2-40B4-BE49-F238E27FC236}">
                <a16:creationId xmlns:a16="http://schemas.microsoft.com/office/drawing/2014/main" id="{5CCE3D29-30EE-2F7D-BA2A-F9DC1B578823}"/>
              </a:ext>
            </a:extLst>
          </p:cNvPr>
          <p:cNvSpPr/>
          <p:nvPr/>
        </p:nvSpPr>
        <p:spPr>
          <a:xfrm>
            <a:off x="436671" y="1672454"/>
            <a:ext cx="6109350" cy="1434909"/>
          </a:xfrm>
          <a:prstGeom prst="roundRect">
            <a:avLst/>
          </a:prstGeom>
          <a:solidFill>
            <a:schemeClr val="bg1"/>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algn="ctr"/>
            <a:endParaRPr lang="es-CO"/>
          </a:p>
        </p:txBody>
      </p:sp>
      <p:sp>
        <p:nvSpPr>
          <p:cNvPr id="7" name="CuadroTexto 67">
            <a:extLst>
              <a:ext uri="{FF2B5EF4-FFF2-40B4-BE49-F238E27FC236}">
                <a16:creationId xmlns:a16="http://schemas.microsoft.com/office/drawing/2014/main" id="{6B821647-202D-4DAA-0B60-9AD1DE893B29}"/>
              </a:ext>
            </a:extLst>
          </p:cNvPr>
          <p:cNvSpPr txBox="1"/>
          <p:nvPr/>
        </p:nvSpPr>
        <p:spPr>
          <a:xfrm>
            <a:off x="436671" y="1928243"/>
            <a:ext cx="6104624" cy="923330"/>
          </a:xfrm>
          <a:prstGeom prst="rect">
            <a:avLst/>
          </a:prstGeom>
          <a:noFill/>
        </p:spPr>
        <p:txBody>
          <a:bodyPr wrap="square" lIns="91440" tIns="45720" rIns="91440" bIns="45720" rtlCol="0" anchor="ctr">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b="0" i="0" u="none" strike="noStrike" kern="1200" cap="none" spc="0" normalizeH="0" baseline="0" noProof="0">
                <a:ln>
                  <a:noFill/>
                </a:ln>
                <a:solidFill>
                  <a:srgbClr val="00B050"/>
                </a:solidFill>
                <a:effectLst/>
                <a:uLnTx/>
                <a:uFillTx/>
                <a:latin typeface="Verdana" panose="020B0604030504040204" pitchFamily="34" charset="0"/>
                <a:ea typeface="Verdana" panose="020B0604030504040204" pitchFamily="34" charset="0"/>
              </a:rPr>
              <a:t>Se evidencia un </a:t>
            </a:r>
            <a:r>
              <a:rPr kumimoji="0" lang="es-ES" b="1" i="0" u="none" strike="noStrike" kern="1200" cap="none" spc="0" normalizeH="0" baseline="0" noProof="0">
                <a:ln>
                  <a:noFill/>
                </a:ln>
                <a:solidFill>
                  <a:srgbClr val="00B050"/>
                </a:solidFill>
                <a:effectLst/>
                <a:uLnTx/>
                <a:uFillTx/>
                <a:latin typeface="Verdana" panose="020B0604030504040204" pitchFamily="34" charset="0"/>
                <a:ea typeface="Verdana" panose="020B0604030504040204" pitchFamily="34" charset="0"/>
              </a:rPr>
              <a:t>aumento de  34%</a:t>
            </a:r>
            <a:r>
              <a:rPr kumimoji="0" lang="es-ES" b="0" i="0" u="none" strike="noStrike" kern="1200" cap="none" spc="0" normalizeH="0" baseline="0" noProof="0">
                <a:ln>
                  <a:noFill/>
                </a:ln>
                <a:solidFill>
                  <a:srgbClr val="00B050"/>
                </a:solidFill>
                <a:effectLst/>
                <a:uLnTx/>
                <a:uFillTx/>
                <a:latin typeface="Verdana" panose="020B0604030504040204" pitchFamily="34" charset="0"/>
                <a:ea typeface="Verdana" panose="020B0604030504040204" pitchFamily="34" charset="0"/>
              </a:rPr>
              <a:t> en el cumplimiento total del Programa de Transparencia en la entidad, </a:t>
            </a:r>
            <a:r>
              <a:rPr kumimoji="0" lang="es-ES" b="1" i="0" u="none" strike="noStrike" kern="1200" cap="none" spc="0" normalizeH="0" baseline="0" noProof="0">
                <a:ln>
                  <a:noFill/>
                </a:ln>
                <a:solidFill>
                  <a:srgbClr val="00B050"/>
                </a:solidFill>
                <a:effectLst/>
                <a:uLnTx/>
                <a:uFillTx/>
                <a:latin typeface="Verdana" panose="020B0604030504040204" pitchFamily="34" charset="0"/>
                <a:ea typeface="Verdana" panose="020B0604030504040204" pitchFamily="34" charset="0"/>
              </a:rPr>
              <a:t>alcanzando el 66%.</a:t>
            </a:r>
            <a:endParaRPr lang="es-ES" b="1" i="0" u="none" strike="noStrike" kern="1200" cap="none" spc="0" normalizeH="0" baseline="0" noProof="0">
              <a:ln>
                <a:noFill/>
              </a:ln>
              <a:solidFill>
                <a:srgbClr val="00B050"/>
              </a:solidFill>
              <a:effectLst/>
              <a:uLnTx/>
              <a:uFillTx/>
              <a:latin typeface="Verdana" panose="020B0604030504040204" pitchFamily="34" charset="0"/>
              <a:ea typeface="Verdana" panose="020B0604030504040204" pitchFamily="34" charset="0"/>
            </a:endParaRPr>
          </a:p>
        </p:txBody>
      </p:sp>
      <p:pic>
        <p:nvPicPr>
          <p:cNvPr id="3083" name="Picture 11">
            <a:extLst>
              <a:ext uri="{FF2B5EF4-FFF2-40B4-BE49-F238E27FC236}">
                <a16:creationId xmlns:a16="http://schemas.microsoft.com/office/drawing/2014/main" id="{93B678AA-5203-05E6-2658-867D64C9CC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0254" y="2274742"/>
            <a:ext cx="4027563" cy="3774911"/>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15">
            <a:extLst>
              <a:ext uri="{FF2B5EF4-FFF2-40B4-BE49-F238E27FC236}">
                <a16:creationId xmlns:a16="http://schemas.microsoft.com/office/drawing/2014/main" id="{CA8090EB-89FE-A90D-B06A-9920D02877A8}"/>
              </a:ext>
            </a:extLst>
          </p:cNvPr>
          <p:cNvSpPr txBox="1"/>
          <p:nvPr/>
        </p:nvSpPr>
        <p:spPr>
          <a:xfrm>
            <a:off x="1676251" y="4693103"/>
            <a:ext cx="1191640" cy="492443"/>
          </a:xfrm>
          <a:prstGeom prst="rect">
            <a:avLst/>
          </a:prstGeom>
          <a:noFill/>
        </p:spPr>
        <p:txBody>
          <a:bodyPr wrap="square" rtlCol="0">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r>
              <a:rPr lang="es-MX" sz="2600" b="1">
                <a:solidFill>
                  <a:srgbClr val="FF0000"/>
                </a:solidFill>
              </a:rPr>
              <a:t>28%</a:t>
            </a:r>
            <a:endParaRPr lang="es-CO" sz="2600" b="1">
              <a:solidFill>
                <a:srgbClr val="FF0000"/>
              </a:solidFill>
            </a:endParaRPr>
          </a:p>
        </p:txBody>
      </p:sp>
      <p:sp>
        <p:nvSpPr>
          <p:cNvPr id="9" name="Rectángulo: esquinas redondeadas 8">
            <a:extLst>
              <a:ext uri="{FF2B5EF4-FFF2-40B4-BE49-F238E27FC236}">
                <a16:creationId xmlns:a16="http://schemas.microsoft.com/office/drawing/2014/main" id="{464C1536-EA24-930C-325C-181644FEC863}"/>
              </a:ext>
            </a:extLst>
          </p:cNvPr>
          <p:cNvSpPr/>
          <p:nvPr/>
        </p:nvSpPr>
        <p:spPr>
          <a:xfrm>
            <a:off x="554183" y="5705705"/>
            <a:ext cx="2170574" cy="34394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algn="ctr"/>
            <a:r>
              <a:rPr lang="es-MX" sz="1800" b="1" i="0" u="none" strike="noStrike">
                <a:solidFill>
                  <a:srgbClr val="FFFFFF"/>
                </a:solidFill>
                <a:effectLst/>
                <a:latin typeface="Verdana" panose="020B0604030504040204" pitchFamily="34" charset="0"/>
              </a:rPr>
              <a:t>I Cuatrimestre </a:t>
            </a:r>
            <a:endParaRPr lang="es-CO"/>
          </a:p>
        </p:txBody>
      </p:sp>
      <p:pic>
        <p:nvPicPr>
          <p:cNvPr id="3085" name="Picture 13">
            <a:extLst>
              <a:ext uri="{FF2B5EF4-FFF2-40B4-BE49-F238E27FC236}">
                <a16:creationId xmlns:a16="http://schemas.microsoft.com/office/drawing/2014/main" id="{FE980242-C5AF-2542-0B5B-26A5AC1FBC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4757" y="3750638"/>
            <a:ext cx="2535863" cy="2535863"/>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15">
            <a:extLst>
              <a:ext uri="{FF2B5EF4-FFF2-40B4-BE49-F238E27FC236}">
                <a16:creationId xmlns:a16="http://schemas.microsoft.com/office/drawing/2014/main" id="{5ABAF200-0F3F-C898-2CAB-8588642D54BA}"/>
              </a:ext>
            </a:extLst>
          </p:cNvPr>
          <p:cNvSpPr txBox="1"/>
          <p:nvPr/>
        </p:nvSpPr>
        <p:spPr>
          <a:xfrm>
            <a:off x="5872167" y="4006428"/>
            <a:ext cx="1191640" cy="492443"/>
          </a:xfrm>
          <a:prstGeom prst="rect">
            <a:avLst/>
          </a:prstGeom>
          <a:noFill/>
        </p:spPr>
        <p:txBody>
          <a:bodyPr wrap="square" rtlCol="0">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r>
              <a:rPr lang="es-MX" sz="2600" b="1">
                <a:solidFill>
                  <a:srgbClr val="FF0000"/>
                </a:solidFill>
              </a:rPr>
              <a:t>60%</a:t>
            </a:r>
            <a:endParaRPr lang="es-CO" sz="2600" b="1">
              <a:solidFill>
                <a:srgbClr val="FF0000"/>
              </a:solidFill>
            </a:endParaRPr>
          </a:p>
        </p:txBody>
      </p:sp>
      <p:sp>
        <p:nvSpPr>
          <p:cNvPr id="13" name="Rectángulo: esquinas redondeadas 12">
            <a:extLst>
              <a:ext uri="{FF2B5EF4-FFF2-40B4-BE49-F238E27FC236}">
                <a16:creationId xmlns:a16="http://schemas.microsoft.com/office/drawing/2014/main" id="{CE3F7F5B-26E4-39C0-081F-F99F6C8D8E4E}"/>
              </a:ext>
            </a:extLst>
          </p:cNvPr>
          <p:cNvSpPr/>
          <p:nvPr/>
        </p:nvSpPr>
        <p:spPr>
          <a:xfrm>
            <a:off x="5147503" y="4767349"/>
            <a:ext cx="2333952" cy="40311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lvl="0">
              <a:defRPr lang="es-CO"/>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algn="ctr"/>
            <a:r>
              <a:rPr lang="es-MX" sz="1800" b="1" i="0" u="none" strike="noStrike">
                <a:solidFill>
                  <a:srgbClr val="FFFFFF"/>
                </a:solidFill>
                <a:effectLst/>
                <a:latin typeface="Verdana" panose="020B0604030504040204" pitchFamily="34" charset="0"/>
              </a:rPr>
              <a:t>II Cuatrimestre </a:t>
            </a:r>
            <a:endParaRPr lang="es-CO"/>
          </a:p>
        </p:txBody>
      </p:sp>
    </p:spTree>
    <p:extLst>
      <p:ext uri="{BB962C8B-B14F-4D97-AF65-F5344CB8AC3E}">
        <p14:creationId xmlns:p14="http://schemas.microsoft.com/office/powerpoint/2010/main" val="71055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77C59383-937C-622C-F52E-223503240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7242" y="1637973"/>
            <a:ext cx="4066149" cy="3557881"/>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2">
            <a:extLst>
              <a:ext uri="{FF2B5EF4-FFF2-40B4-BE49-F238E27FC236}">
                <a16:creationId xmlns:a16="http://schemas.microsoft.com/office/drawing/2014/main" id="{14BEDE83-0A9C-64FF-4006-696EF334A2A0}"/>
              </a:ext>
            </a:extLst>
          </p:cNvPr>
          <p:cNvSpPr txBox="1"/>
          <p:nvPr/>
        </p:nvSpPr>
        <p:spPr>
          <a:xfrm>
            <a:off x="689727" y="2020525"/>
            <a:ext cx="5932546" cy="2246769"/>
          </a:xfrm>
          <a:prstGeom prst="rect">
            <a:avLst/>
          </a:prstGeom>
          <a:no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marL="342900" indent="-342900" algn="just">
              <a:buFont typeface="Arial"/>
              <a:buChar char="•"/>
            </a:pPr>
            <a:r>
              <a:rPr lang="es-ES" sz="1400" dirty="0">
                <a:latin typeface="Verdana"/>
                <a:ea typeface="Verdana"/>
              </a:rPr>
              <a:t>La Oficina Asesora de Planeación realizó y publicó en la página web del ministerio los informes de seguimiento a la gestión de riesgos con corte a Junio de 2024. </a:t>
            </a:r>
            <a:r>
              <a:rPr lang="es-ES" sz="1400" dirty="0">
                <a:latin typeface="Verdana"/>
                <a:ea typeface="Verdana"/>
                <a:hlinkClick r:id="rId3"/>
              </a:rPr>
              <a:t>https://minvivienda.gov.co/ministerio/planeacion-gestion-y-control/planeacion-y-seguimiento/seguimiento-mapas-de-riesgo</a:t>
            </a:r>
            <a:endParaRPr lang="es-ES" sz="1400" dirty="0">
              <a:latin typeface="Verdana"/>
              <a:ea typeface="Verdana"/>
              <a:cs typeface="Calibri"/>
            </a:endParaRPr>
          </a:p>
          <a:p>
            <a:pPr algn="just"/>
            <a:endParaRPr lang="es-ES" sz="1400" dirty="0">
              <a:latin typeface="Verdana" panose="020B0604030504040204" pitchFamily="34" charset="0"/>
              <a:ea typeface="Verdana" panose="020B0604030504040204" pitchFamily="34" charset="0"/>
              <a:cs typeface="Calibri"/>
            </a:endParaRPr>
          </a:p>
          <a:p>
            <a:pPr marL="342900" indent="-342900" algn="just">
              <a:buFont typeface="Arial"/>
              <a:buChar char="•"/>
            </a:pPr>
            <a:r>
              <a:rPr lang="es-ES" sz="1400" dirty="0">
                <a:latin typeface="Verdana"/>
                <a:ea typeface="Verdana"/>
              </a:rPr>
              <a:t>La Oficina de Control Interno dio cumplimiento a los informes mensuales de seguimiento y control al Plan Anual de Auditorias. </a:t>
            </a:r>
            <a:endParaRPr lang="es-ES" sz="1400" dirty="0">
              <a:latin typeface="Verdana"/>
              <a:ea typeface="Verdana"/>
              <a:cs typeface="Calibri"/>
            </a:endParaRPr>
          </a:p>
        </p:txBody>
      </p:sp>
      <p:sp>
        <p:nvSpPr>
          <p:cNvPr id="7" name="CuadroTexto 6">
            <a:extLst>
              <a:ext uri="{FF2B5EF4-FFF2-40B4-BE49-F238E27FC236}">
                <a16:creationId xmlns:a16="http://schemas.microsoft.com/office/drawing/2014/main" id="{0D70920E-2609-78AD-814D-574C25E257DE}"/>
              </a:ext>
            </a:extLst>
          </p:cNvPr>
          <p:cNvSpPr txBox="1"/>
          <p:nvPr/>
        </p:nvSpPr>
        <p:spPr>
          <a:xfrm>
            <a:off x="2411128" y="804642"/>
            <a:ext cx="7116525" cy="755262"/>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1800" b="1" dirty="0">
                <a:solidFill>
                  <a:schemeClr val="accent1">
                    <a:lumMod val="75000"/>
                  </a:schemeClr>
                </a:solidFill>
                <a:latin typeface="Verdana"/>
                <a:ea typeface="Verdana"/>
              </a:rPr>
              <a:t>Resultados del Monitoreo</a:t>
            </a:r>
          </a:p>
          <a:p>
            <a:pPr algn="ctr"/>
            <a:r>
              <a:rPr lang="es-ES" sz="1800" b="1" dirty="0">
                <a:solidFill>
                  <a:srgbClr val="FF0000"/>
                </a:solidFill>
                <a:latin typeface="Verdana"/>
                <a:ea typeface="Verdana"/>
              </a:rPr>
              <a:t>COMPONENTE: GESTION INTEGRAL DEL RIESGO </a:t>
            </a:r>
          </a:p>
        </p:txBody>
      </p:sp>
      <p:sp>
        <p:nvSpPr>
          <p:cNvPr id="4" name="Elipse 3">
            <a:extLst>
              <a:ext uri="{FF2B5EF4-FFF2-40B4-BE49-F238E27FC236}">
                <a16:creationId xmlns:a16="http://schemas.microsoft.com/office/drawing/2014/main" id="{8F337862-A409-2B96-6120-2C46FBC7EF1B}"/>
              </a:ext>
            </a:extLst>
          </p:cNvPr>
          <p:cNvSpPr/>
          <p:nvPr/>
        </p:nvSpPr>
        <p:spPr>
          <a:xfrm>
            <a:off x="1300395" y="4802686"/>
            <a:ext cx="1139253" cy="1082554"/>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9" name="CuadroTexto 8">
            <a:extLst>
              <a:ext uri="{FF2B5EF4-FFF2-40B4-BE49-F238E27FC236}">
                <a16:creationId xmlns:a16="http://schemas.microsoft.com/office/drawing/2014/main" id="{67F48999-2AD2-F5C1-5590-29547ED9ECE9}"/>
              </a:ext>
            </a:extLst>
          </p:cNvPr>
          <p:cNvSpPr txBox="1"/>
          <p:nvPr/>
        </p:nvSpPr>
        <p:spPr>
          <a:xfrm>
            <a:off x="1554457" y="5066964"/>
            <a:ext cx="824459" cy="615553"/>
          </a:xfrm>
          <a:prstGeom prst="rect">
            <a:avLst/>
          </a:prstGeom>
          <a:noFill/>
        </p:spPr>
        <p:txBody>
          <a:bodyPr wrap="square" rtlCol="0">
            <a:spAutoFit/>
          </a:bodyPr>
          <a:lstStyle/>
          <a:p>
            <a:r>
              <a:rPr lang="es-MX" sz="3400" b="1" dirty="0">
                <a:solidFill>
                  <a:schemeClr val="bg1"/>
                </a:solidFill>
              </a:rPr>
              <a:t>14</a:t>
            </a:r>
            <a:endParaRPr lang="es-CO" sz="3400" b="1" dirty="0">
              <a:solidFill>
                <a:schemeClr val="bg1"/>
              </a:solidFill>
            </a:endParaRPr>
          </a:p>
        </p:txBody>
      </p:sp>
      <p:sp>
        <p:nvSpPr>
          <p:cNvPr id="11" name="CuadroTexto 10">
            <a:extLst>
              <a:ext uri="{FF2B5EF4-FFF2-40B4-BE49-F238E27FC236}">
                <a16:creationId xmlns:a16="http://schemas.microsoft.com/office/drawing/2014/main" id="{D6C06182-6264-72B0-91F8-09324555EC32}"/>
              </a:ext>
            </a:extLst>
          </p:cNvPr>
          <p:cNvSpPr txBox="1"/>
          <p:nvPr/>
        </p:nvSpPr>
        <p:spPr>
          <a:xfrm>
            <a:off x="1165770" y="5970637"/>
            <a:ext cx="1618939" cy="369332"/>
          </a:xfrm>
          <a:prstGeom prst="rect">
            <a:avLst/>
          </a:prstGeom>
          <a:noFill/>
        </p:spPr>
        <p:txBody>
          <a:bodyPr wrap="square" rtlCol="0">
            <a:spAutoFit/>
          </a:bodyPr>
          <a:lstStyle/>
          <a:p>
            <a:r>
              <a:rPr lang="es-MX" b="1" dirty="0"/>
              <a:t>Cumplidas</a:t>
            </a:r>
            <a:r>
              <a:rPr lang="es-MX" dirty="0"/>
              <a:t> </a:t>
            </a:r>
            <a:endParaRPr lang="es-CO" dirty="0"/>
          </a:p>
        </p:txBody>
      </p:sp>
      <p:sp>
        <p:nvSpPr>
          <p:cNvPr id="13" name="Elipse 12">
            <a:extLst>
              <a:ext uri="{FF2B5EF4-FFF2-40B4-BE49-F238E27FC236}">
                <a16:creationId xmlns:a16="http://schemas.microsoft.com/office/drawing/2014/main" id="{5966FAEC-2A65-6031-CC96-712A7963A01E}"/>
              </a:ext>
            </a:extLst>
          </p:cNvPr>
          <p:cNvSpPr/>
          <p:nvPr/>
        </p:nvSpPr>
        <p:spPr>
          <a:xfrm>
            <a:off x="5424709" y="4836978"/>
            <a:ext cx="1139253" cy="1082554"/>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CuadroTexto 13">
            <a:extLst>
              <a:ext uri="{FF2B5EF4-FFF2-40B4-BE49-F238E27FC236}">
                <a16:creationId xmlns:a16="http://schemas.microsoft.com/office/drawing/2014/main" id="{B98DFB2D-9163-31C3-3F06-7EE3EA54FFA2}"/>
              </a:ext>
            </a:extLst>
          </p:cNvPr>
          <p:cNvSpPr txBox="1"/>
          <p:nvPr/>
        </p:nvSpPr>
        <p:spPr>
          <a:xfrm>
            <a:off x="5615841" y="5066964"/>
            <a:ext cx="824459" cy="615553"/>
          </a:xfrm>
          <a:prstGeom prst="rect">
            <a:avLst/>
          </a:prstGeom>
          <a:noFill/>
        </p:spPr>
        <p:txBody>
          <a:bodyPr wrap="square" rtlCol="0">
            <a:spAutoFit/>
          </a:bodyPr>
          <a:lstStyle/>
          <a:p>
            <a:pPr algn="ctr"/>
            <a:r>
              <a:rPr lang="es-MX" sz="3400" b="1" dirty="0">
                <a:solidFill>
                  <a:schemeClr val="bg1"/>
                </a:solidFill>
              </a:rPr>
              <a:t>5</a:t>
            </a:r>
            <a:endParaRPr lang="es-CO" sz="3400" b="1" dirty="0">
              <a:solidFill>
                <a:schemeClr val="bg1"/>
              </a:solidFill>
            </a:endParaRPr>
          </a:p>
        </p:txBody>
      </p:sp>
      <p:sp>
        <p:nvSpPr>
          <p:cNvPr id="15" name="CuadroTexto 14">
            <a:extLst>
              <a:ext uri="{FF2B5EF4-FFF2-40B4-BE49-F238E27FC236}">
                <a16:creationId xmlns:a16="http://schemas.microsoft.com/office/drawing/2014/main" id="{1B7BB136-EEFB-6593-99CD-23C5B7D3BDAC}"/>
              </a:ext>
            </a:extLst>
          </p:cNvPr>
          <p:cNvSpPr txBox="1"/>
          <p:nvPr/>
        </p:nvSpPr>
        <p:spPr>
          <a:xfrm>
            <a:off x="5458445" y="5964852"/>
            <a:ext cx="1618939" cy="369332"/>
          </a:xfrm>
          <a:prstGeom prst="rect">
            <a:avLst/>
          </a:prstGeom>
          <a:noFill/>
        </p:spPr>
        <p:txBody>
          <a:bodyPr wrap="square" rtlCol="0">
            <a:spAutoFit/>
          </a:bodyPr>
          <a:lstStyle/>
          <a:p>
            <a:r>
              <a:rPr lang="es-MX" b="1" dirty="0"/>
              <a:t>Sin Iniciar </a:t>
            </a:r>
            <a:r>
              <a:rPr lang="es-MX" dirty="0"/>
              <a:t> </a:t>
            </a:r>
            <a:endParaRPr lang="es-CO" dirty="0"/>
          </a:p>
        </p:txBody>
      </p:sp>
      <p:sp>
        <p:nvSpPr>
          <p:cNvPr id="17" name="Elipse 16">
            <a:extLst>
              <a:ext uri="{FF2B5EF4-FFF2-40B4-BE49-F238E27FC236}">
                <a16:creationId xmlns:a16="http://schemas.microsoft.com/office/drawing/2014/main" id="{3AD2A303-FCA9-82F0-0C35-3F2730CD764E}"/>
              </a:ext>
            </a:extLst>
          </p:cNvPr>
          <p:cNvSpPr/>
          <p:nvPr/>
        </p:nvSpPr>
        <p:spPr>
          <a:xfrm>
            <a:off x="3326378" y="4836978"/>
            <a:ext cx="1139253" cy="1082554"/>
          </a:xfrm>
          <a:prstGeom prst="ellipse">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8" name="CuadroTexto 17">
            <a:extLst>
              <a:ext uri="{FF2B5EF4-FFF2-40B4-BE49-F238E27FC236}">
                <a16:creationId xmlns:a16="http://schemas.microsoft.com/office/drawing/2014/main" id="{4FCAA0C5-19BC-6660-0AC6-145FF359416D}"/>
              </a:ext>
            </a:extLst>
          </p:cNvPr>
          <p:cNvSpPr txBox="1"/>
          <p:nvPr/>
        </p:nvSpPr>
        <p:spPr>
          <a:xfrm>
            <a:off x="3281263" y="5948629"/>
            <a:ext cx="1618939" cy="369332"/>
          </a:xfrm>
          <a:prstGeom prst="rect">
            <a:avLst/>
          </a:prstGeom>
          <a:noFill/>
        </p:spPr>
        <p:txBody>
          <a:bodyPr wrap="square" rtlCol="0">
            <a:spAutoFit/>
          </a:bodyPr>
          <a:lstStyle/>
          <a:p>
            <a:r>
              <a:rPr lang="es-MX" b="1" dirty="0"/>
              <a:t>En Progreso</a:t>
            </a:r>
            <a:r>
              <a:rPr lang="es-MX" dirty="0"/>
              <a:t> </a:t>
            </a:r>
            <a:endParaRPr lang="es-CO" dirty="0"/>
          </a:p>
        </p:txBody>
      </p:sp>
      <p:sp>
        <p:nvSpPr>
          <p:cNvPr id="19" name="CuadroTexto 18">
            <a:extLst>
              <a:ext uri="{FF2B5EF4-FFF2-40B4-BE49-F238E27FC236}">
                <a16:creationId xmlns:a16="http://schemas.microsoft.com/office/drawing/2014/main" id="{4ABEEE08-30FE-E1C7-01C9-029746D2D891}"/>
              </a:ext>
            </a:extLst>
          </p:cNvPr>
          <p:cNvSpPr txBox="1"/>
          <p:nvPr/>
        </p:nvSpPr>
        <p:spPr>
          <a:xfrm>
            <a:off x="3491845" y="5066964"/>
            <a:ext cx="824459" cy="615553"/>
          </a:xfrm>
          <a:prstGeom prst="rect">
            <a:avLst/>
          </a:prstGeom>
          <a:noFill/>
        </p:spPr>
        <p:txBody>
          <a:bodyPr wrap="square" rtlCol="0">
            <a:spAutoFit/>
          </a:bodyPr>
          <a:lstStyle/>
          <a:p>
            <a:pPr algn="ctr"/>
            <a:r>
              <a:rPr lang="es-MX" sz="3400" b="1" dirty="0">
                <a:solidFill>
                  <a:schemeClr val="bg1"/>
                </a:solidFill>
              </a:rPr>
              <a:t>0</a:t>
            </a:r>
            <a:endParaRPr lang="es-CO" sz="3400" b="1" dirty="0">
              <a:solidFill>
                <a:schemeClr val="bg1"/>
              </a:solidFill>
            </a:endParaRPr>
          </a:p>
        </p:txBody>
      </p:sp>
    </p:spTree>
    <p:extLst>
      <p:ext uri="{BB962C8B-B14F-4D97-AF65-F5344CB8AC3E}">
        <p14:creationId xmlns:p14="http://schemas.microsoft.com/office/powerpoint/2010/main" val="120091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0D70920E-2609-78AD-814D-574C25E257DE}"/>
              </a:ext>
            </a:extLst>
          </p:cNvPr>
          <p:cNvSpPr txBox="1"/>
          <p:nvPr/>
        </p:nvSpPr>
        <p:spPr>
          <a:xfrm>
            <a:off x="2354858" y="926456"/>
            <a:ext cx="7116525" cy="559697"/>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1800" b="1">
                <a:solidFill>
                  <a:schemeClr val="accent1">
                    <a:lumMod val="75000"/>
                  </a:schemeClr>
                </a:solidFill>
                <a:latin typeface="Verdana"/>
                <a:ea typeface="Verdana"/>
              </a:rPr>
              <a:t>Resultados del Monitoreo</a:t>
            </a:r>
          </a:p>
          <a:p>
            <a:pPr algn="ctr"/>
            <a:r>
              <a:rPr lang="es-ES" sz="1800" b="1">
                <a:solidFill>
                  <a:srgbClr val="FF0000"/>
                </a:solidFill>
                <a:latin typeface="Verdana"/>
                <a:ea typeface="Verdana"/>
              </a:rPr>
              <a:t>COMPONENTE: REDES INSTITUCIONALES Y CANALES DE DENUNCIA </a:t>
            </a:r>
          </a:p>
        </p:txBody>
      </p:sp>
      <p:pic>
        <p:nvPicPr>
          <p:cNvPr id="5122" name="Picture 2">
            <a:extLst>
              <a:ext uri="{FF2B5EF4-FFF2-40B4-BE49-F238E27FC236}">
                <a16:creationId xmlns:a16="http://schemas.microsoft.com/office/drawing/2014/main" id="{453B7892-CE71-4A75-DBE4-3C3FA75DE9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02" y="1795857"/>
            <a:ext cx="4903345" cy="326628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C520F6F8-A673-AD0B-C9CA-0563A0684043}"/>
              </a:ext>
            </a:extLst>
          </p:cNvPr>
          <p:cNvSpPr txBox="1"/>
          <p:nvPr/>
        </p:nvSpPr>
        <p:spPr>
          <a:xfrm>
            <a:off x="6527250" y="1795857"/>
            <a:ext cx="4903345" cy="4801314"/>
          </a:xfrm>
          <a:prstGeom prst="rect">
            <a:avLst/>
          </a:prstGeom>
          <a:no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just"/>
            <a:r>
              <a:rPr lang="es-ES" sz="1700" dirty="0">
                <a:latin typeface="Verdana" panose="020B0604030504040204" pitchFamily="34" charset="0"/>
                <a:ea typeface="Verdana" panose="020B0604030504040204" pitchFamily="34" charset="0"/>
              </a:rPr>
              <a:t>El Grupo de Atención al Usuario y Archivo – GAUA creo el SCI-M-01 Manual de Atención y Servicio al Ciudadano, el cual se encuentra publicado en el SGP a partir del mes de Junio. </a:t>
            </a:r>
          </a:p>
          <a:p>
            <a:pPr algn="just"/>
            <a:endParaRPr lang="es-ES" sz="1700" dirty="0">
              <a:latin typeface="Verdana" panose="020B0604030504040204" pitchFamily="34" charset="0"/>
              <a:ea typeface="Verdana" panose="020B0604030504040204" pitchFamily="34" charset="0"/>
            </a:endParaRPr>
          </a:p>
          <a:p>
            <a:pPr algn="just"/>
            <a:r>
              <a:rPr lang="es-ES" sz="1700" dirty="0">
                <a:latin typeface="Verdana" panose="020B0604030504040204" pitchFamily="34" charset="0"/>
                <a:ea typeface="Verdana" panose="020B0604030504040204" pitchFamily="34" charset="0"/>
              </a:rPr>
              <a:t>Se coordinó con el Grupo de comunicaciones y periódicamente se socializa la información relacionada con:  canales de atención al usuario, grupos de valor, protección y confidencialidad de datos personales , entre otros. </a:t>
            </a:r>
          </a:p>
          <a:p>
            <a:pPr algn="just"/>
            <a:endParaRPr lang="es-ES" sz="1700" dirty="0">
              <a:latin typeface="Verdana" panose="020B0604030504040204" pitchFamily="34" charset="0"/>
              <a:ea typeface="Verdana" panose="020B0604030504040204" pitchFamily="34" charset="0"/>
            </a:endParaRPr>
          </a:p>
          <a:p>
            <a:pPr algn="just"/>
            <a:r>
              <a:rPr lang="es-ES" sz="1700" dirty="0">
                <a:latin typeface="Verdana" panose="020B0604030504040204" pitchFamily="34" charset="0"/>
                <a:ea typeface="Verdana" panose="020B0604030504040204" pitchFamily="34" charset="0"/>
              </a:rPr>
              <a:t>El Despacho de la Ministra – DM, presentó el reporte mensual de peticiones recibidas y respondidas con todo lo relacionado a gestiones transversales de la entidad con el Congreso de la República. </a:t>
            </a:r>
            <a:endParaRPr lang="es-ES" sz="1700" dirty="0">
              <a:latin typeface="Verdana" panose="020B0604030504040204" pitchFamily="34" charset="0"/>
              <a:ea typeface="Verdana" panose="020B0604030504040204" pitchFamily="34" charset="0"/>
              <a:cs typeface="Calibri"/>
            </a:endParaRPr>
          </a:p>
        </p:txBody>
      </p:sp>
      <p:sp>
        <p:nvSpPr>
          <p:cNvPr id="2" name="Elipse 1">
            <a:extLst>
              <a:ext uri="{FF2B5EF4-FFF2-40B4-BE49-F238E27FC236}">
                <a16:creationId xmlns:a16="http://schemas.microsoft.com/office/drawing/2014/main" id="{9FC94784-D377-462E-5FEA-245CE18B6A22}"/>
              </a:ext>
            </a:extLst>
          </p:cNvPr>
          <p:cNvSpPr/>
          <p:nvPr/>
        </p:nvSpPr>
        <p:spPr>
          <a:xfrm>
            <a:off x="683359" y="5062143"/>
            <a:ext cx="1139253" cy="1082554"/>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Elipse 2">
            <a:extLst>
              <a:ext uri="{FF2B5EF4-FFF2-40B4-BE49-F238E27FC236}">
                <a16:creationId xmlns:a16="http://schemas.microsoft.com/office/drawing/2014/main" id="{C1BAC3E9-AC4C-91A9-A5AA-6D91920472B9}"/>
              </a:ext>
            </a:extLst>
          </p:cNvPr>
          <p:cNvSpPr/>
          <p:nvPr/>
        </p:nvSpPr>
        <p:spPr>
          <a:xfrm>
            <a:off x="2193531" y="5062143"/>
            <a:ext cx="1139253" cy="1082554"/>
          </a:xfrm>
          <a:prstGeom prst="ellipse">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Elipse 5">
            <a:extLst>
              <a:ext uri="{FF2B5EF4-FFF2-40B4-BE49-F238E27FC236}">
                <a16:creationId xmlns:a16="http://schemas.microsoft.com/office/drawing/2014/main" id="{7B32F25A-ECEB-E667-27DF-E0E330224049}"/>
              </a:ext>
            </a:extLst>
          </p:cNvPr>
          <p:cNvSpPr/>
          <p:nvPr/>
        </p:nvSpPr>
        <p:spPr>
          <a:xfrm>
            <a:off x="3854189" y="5062143"/>
            <a:ext cx="1139253" cy="1082554"/>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CuadroTexto 6">
            <a:extLst>
              <a:ext uri="{FF2B5EF4-FFF2-40B4-BE49-F238E27FC236}">
                <a16:creationId xmlns:a16="http://schemas.microsoft.com/office/drawing/2014/main" id="{95FAD0F1-9830-554E-8DF9-3A06683ACCA4}"/>
              </a:ext>
            </a:extLst>
          </p:cNvPr>
          <p:cNvSpPr txBox="1"/>
          <p:nvPr/>
        </p:nvSpPr>
        <p:spPr>
          <a:xfrm>
            <a:off x="898281" y="5328749"/>
            <a:ext cx="824459" cy="615553"/>
          </a:xfrm>
          <a:prstGeom prst="rect">
            <a:avLst/>
          </a:prstGeom>
          <a:noFill/>
        </p:spPr>
        <p:txBody>
          <a:bodyPr wrap="square" rtlCol="0">
            <a:spAutoFit/>
          </a:bodyPr>
          <a:lstStyle/>
          <a:p>
            <a:r>
              <a:rPr lang="es-MX" sz="3400" b="1" dirty="0">
                <a:solidFill>
                  <a:schemeClr val="bg1"/>
                </a:solidFill>
              </a:rPr>
              <a:t>12</a:t>
            </a:r>
            <a:endParaRPr lang="es-CO" sz="3400" b="1" dirty="0">
              <a:solidFill>
                <a:schemeClr val="bg1"/>
              </a:solidFill>
            </a:endParaRPr>
          </a:p>
        </p:txBody>
      </p:sp>
      <p:sp>
        <p:nvSpPr>
          <p:cNvPr id="8" name="CuadroTexto 7">
            <a:extLst>
              <a:ext uri="{FF2B5EF4-FFF2-40B4-BE49-F238E27FC236}">
                <a16:creationId xmlns:a16="http://schemas.microsoft.com/office/drawing/2014/main" id="{17D452E2-4930-D5DC-0BB2-843BD10754DB}"/>
              </a:ext>
            </a:extLst>
          </p:cNvPr>
          <p:cNvSpPr txBox="1"/>
          <p:nvPr/>
        </p:nvSpPr>
        <p:spPr>
          <a:xfrm>
            <a:off x="2532435" y="5262338"/>
            <a:ext cx="824459" cy="615553"/>
          </a:xfrm>
          <a:prstGeom prst="rect">
            <a:avLst/>
          </a:prstGeom>
          <a:noFill/>
        </p:spPr>
        <p:txBody>
          <a:bodyPr wrap="square" rtlCol="0">
            <a:spAutoFit/>
          </a:bodyPr>
          <a:lstStyle/>
          <a:p>
            <a:r>
              <a:rPr lang="es-MX" sz="3400" b="1" dirty="0">
                <a:solidFill>
                  <a:schemeClr val="bg1"/>
                </a:solidFill>
              </a:rPr>
              <a:t>0</a:t>
            </a:r>
            <a:endParaRPr lang="es-CO" sz="3400" b="1" dirty="0">
              <a:solidFill>
                <a:schemeClr val="bg1"/>
              </a:solidFill>
            </a:endParaRPr>
          </a:p>
        </p:txBody>
      </p:sp>
      <p:sp>
        <p:nvSpPr>
          <p:cNvPr id="9" name="CuadroTexto 8">
            <a:extLst>
              <a:ext uri="{FF2B5EF4-FFF2-40B4-BE49-F238E27FC236}">
                <a16:creationId xmlns:a16="http://schemas.microsoft.com/office/drawing/2014/main" id="{DCEDEBF4-4828-2A29-A7FE-38EDA3864963}"/>
              </a:ext>
            </a:extLst>
          </p:cNvPr>
          <p:cNvSpPr txBox="1"/>
          <p:nvPr/>
        </p:nvSpPr>
        <p:spPr>
          <a:xfrm>
            <a:off x="4120762" y="5371847"/>
            <a:ext cx="824459" cy="615553"/>
          </a:xfrm>
          <a:prstGeom prst="rect">
            <a:avLst/>
          </a:prstGeom>
          <a:noFill/>
        </p:spPr>
        <p:txBody>
          <a:bodyPr wrap="square" rtlCol="0">
            <a:spAutoFit/>
          </a:bodyPr>
          <a:lstStyle/>
          <a:p>
            <a:r>
              <a:rPr lang="es-MX" sz="3400" b="1" dirty="0">
                <a:solidFill>
                  <a:schemeClr val="bg1"/>
                </a:solidFill>
              </a:rPr>
              <a:t>6</a:t>
            </a:r>
            <a:endParaRPr lang="es-CO" sz="3400" b="1" dirty="0">
              <a:solidFill>
                <a:schemeClr val="bg1"/>
              </a:solidFill>
            </a:endParaRPr>
          </a:p>
        </p:txBody>
      </p:sp>
      <p:sp>
        <p:nvSpPr>
          <p:cNvPr id="10" name="CuadroTexto 9">
            <a:extLst>
              <a:ext uri="{FF2B5EF4-FFF2-40B4-BE49-F238E27FC236}">
                <a16:creationId xmlns:a16="http://schemas.microsoft.com/office/drawing/2014/main" id="{B8691255-7CA6-C51C-3815-A2FF2CF5C1CA}"/>
              </a:ext>
            </a:extLst>
          </p:cNvPr>
          <p:cNvSpPr txBox="1"/>
          <p:nvPr/>
        </p:nvSpPr>
        <p:spPr>
          <a:xfrm>
            <a:off x="443515" y="6226637"/>
            <a:ext cx="1618939" cy="369332"/>
          </a:xfrm>
          <a:prstGeom prst="rect">
            <a:avLst/>
          </a:prstGeom>
          <a:noFill/>
        </p:spPr>
        <p:txBody>
          <a:bodyPr wrap="square" rtlCol="0">
            <a:spAutoFit/>
          </a:bodyPr>
          <a:lstStyle/>
          <a:p>
            <a:r>
              <a:rPr lang="es-MX" b="1" dirty="0"/>
              <a:t>Cumplidas</a:t>
            </a:r>
            <a:r>
              <a:rPr lang="es-MX" dirty="0"/>
              <a:t> </a:t>
            </a:r>
            <a:endParaRPr lang="es-CO" dirty="0"/>
          </a:p>
        </p:txBody>
      </p:sp>
      <p:sp>
        <p:nvSpPr>
          <p:cNvPr id="11" name="CuadroTexto 10">
            <a:extLst>
              <a:ext uri="{FF2B5EF4-FFF2-40B4-BE49-F238E27FC236}">
                <a16:creationId xmlns:a16="http://schemas.microsoft.com/office/drawing/2014/main" id="{A92E6868-DD8F-C63B-90AB-E0D7911A6506}"/>
              </a:ext>
            </a:extLst>
          </p:cNvPr>
          <p:cNvSpPr txBox="1"/>
          <p:nvPr/>
        </p:nvSpPr>
        <p:spPr>
          <a:xfrm>
            <a:off x="1990595" y="6226637"/>
            <a:ext cx="1618939" cy="369332"/>
          </a:xfrm>
          <a:prstGeom prst="rect">
            <a:avLst/>
          </a:prstGeom>
          <a:noFill/>
        </p:spPr>
        <p:txBody>
          <a:bodyPr wrap="square" rtlCol="0">
            <a:spAutoFit/>
          </a:bodyPr>
          <a:lstStyle/>
          <a:p>
            <a:r>
              <a:rPr lang="es-MX" b="1" dirty="0"/>
              <a:t>En Progreso</a:t>
            </a:r>
            <a:r>
              <a:rPr lang="es-MX" dirty="0"/>
              <a:t> </a:t>
            </a:r>
            <a:endParaRPr lang="es-CO" dirty="0"/>
          </a:p>
        </p:txBody>
      </p:sp>
      <p:sp>
        <p:nvSpPr>
          <p:cNvPr id="12" name="CuadroTexto 11">
            <a:extLst>
              <a:ext uri="{FF2B5EF4-FFF2-40B4-BE49-F238E27FC236}">
                <a16:creationId xmlns:a16="http://schemas.microsoft.com/office/drawing/2014/main" id="{EE5988FE-1519-6AC2-10EE-03D74A6B43C0}"/>
              </a:ext>
            </a:extLst>
          </p:cNvPr>
          <p:cNvSpPr txBox="1"/>
          <p:nvPr/>
        </p:nvSpPr>
        <p:spPr>
          <a:xfrm>
            <a:off x="3854189" y="6217366"/>
            <a:ext cx="1618939" cy="369332"/>
          </a:xfrm>
          <a:prstGeom prst="rect">
            <a:avLst/>
          </a:prstGeom>
          <a:noFill/>
        </p:spPr>
        <p:txBody>
          <a:bodyPr wrap="square" rtlCol="0">
            <a:spAutoFit/>
          </a:bodyPr>
          <a:lstStyle/>
          <a:p>
            <a:r>
              <a:rPr lang="es-MX" b="1" dirty="0"/>
              <a:t>Sin Iniciar</a:t>
            </a:r>
            <a:endParaRPr lang="es-CO" dirty="0"/>
          </a:p>
        </p:txBody>
      </p:sp>
    </p:spTree>
    <p:extLst>
      <p:ext uri="{BB962C8B-B14F-4D97-AF65-F5344CB8AC3E}">
        <p14:creationId xmlns:p14="http://schemas.microsoft.com/office/powerpoint/2010/main" val="2328261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0D70920E-2609-78AD-814D-574C25E257DE}"/>
              </a:ext>
            </a:extLst>
          </p:cNvPr>
          <p:cNvSpPr txBox="1"/>
          <p:nvPr/>
        </p:nvSpPr>
        <p:spPr>
          <a:xfrm>
            <a:off x="2354858" y="898320"/>
            <a:ext cx="7116525" cy="559697"/>
          </a:xfrm>
          <a:prstGeom prst="rect">
            <a:avLst/>
          </a:prstGeom>
          <a:noFill/>
          <a:ln>
            <a:noFill/>
          </a:ln>
        </p:spPr>
        <p:txBody>
          <a:bodyPr spcFirstLastPara="1" vert="horz" wrap="square" lIns="32433" tIns="16211" rIns="32433" bIns="16211" rtlCol="0" anchor="ctr" anchorCtr="0">
            <a:no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ctr"/>
            <a:r>
              <a:rPr lang="es-ES" sz="1800" b="1">
                <a:solidFill>
                  <a:schemeClr val="accent1">
                    <a:lumMod val="75000"/>
                  </a:schemeClr>
                </a:solidFill>
                <a:latin typeface="Verdana"/>
                <a:ea typeface="Verdana"/>
              </a:rPr>
              <a:t>Resultados del Monitoreo</a:t>
            </a:r>
          </a:p>
          <a:p>
            <a:pPr algn="ctr"/>
            <a:r>
              <a:rPr lang="es-ES" sz="1800" b="1">
                <a:solidFill>
                  <a:srgbClr val="FF0000"/>
                </a:solidFill>
                <a:latin typeface="Verdana"/>
                <a:ea typeface="Verdana"/>
              </a:rPr>
              <a:t>COMPONENTE: LEGALIDAD E INTEGRIDAD </a:t>
            </a:r>
          </a:p>
        </p:txBody>
      </p:sp>
      <p:pic>
        <p:nvPicPr>
          <p:cNvPr id="6146" name="Picture 2">
            <a:extLst>
              <a:ext uri="{FF2B5EF4-FFF2-40B4-BE49-F238E27FC236}">
                <a16:creationId xmlns:a16="http://schemas.microsoft.com/office/drawing/2014/main" id="{5C398562-A6C3-A44E-E91B-A775CF750F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869" y="1888331"/>
            <a:ext cx="4543181" cy="3081337"/>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C520F6F8-A673-AD0B-C9CA-0563A0684043}"/>
              </a:ext>
            </a:extLst>
          </p:cNvPr>
          <p:cNvSpPr txBox="1"/>
          <p:nvPr/>
        </p:nvSpPr>
        <p:spPr>
          <a:xfrm>
            <a:off x="5981075" y="1797961"/>
            <a:ext cx="5677056" cy="4524315"/>
          </a:xfrm>
          <a:prstGeom prst="rect">
            <a:avLst/>
          </a:prstGeom>
          <a:noFill/>
        </p:spPr>
        <p:txBody>
          <a:bodyPr wrap="square" lIns="91440" tIns="45720" rIns="91440" bIns="45720" rtlCol="0" anchor="t">
            <a:spAutoFit/>
          </a:bodyPr>
          <a:ls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pPr algn="just"/>
            <a:r>
              <a:rPr lang="es-ES" dirty="0">
                <a:latin typeface="Verdana" panose="020B0604030504040204" pitchFamily="34" charset="0"/>
                <a:ea typeface="Verdana" panose="020B0604030504040204" pitchFamily="34" charset="0"/>
              </a:rPr>
              <a:t>El Grupo de Talento Humano GTH en el marco de la Política de Integridad:</a:t>
            </a:r>
          </a:p>
          <a:p>
            <a:pPr algn="just"/>
            <a:endParaRPr lang="es-ES"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MX" dirty="0">
                <a:latin typeface="Verdana" panose="020B0604030504040204" pitchFamily="34" charset="0"/>
                <a:ea typeface="Verdana" panose="020B0604030504040204" pitchFamily="34" charset="0"/>
              </a:rPr>
              <a:t>Actualización del diagnóstico test de integridad y conflicto de interés, cuyo objetivo fue medir la percepción y apropiación de la política de integridad y conflicto de interés.</a:t>
            </a:r>
          </a:p>
          <a:p>
            <a:pPr marL="285750" indent="-285750" algn="just">
              <a:buFont typeface="Arial" panose="020B0604020202020204" pitchFamily="34" charset="0"/>
              <a:buChar char="•"/>
            </a:pPr>
            <a:r>
              <a:rPr lang="es-MX" dirty="0">
                <a:latin typeface="Verdana" panose="020B0604030504040204" pitchFamily="34" charset="0"/>
                <a:ea typeface="Verdana" panose="020B0604030504040204" pitchFamily="34" charset="0"/>
              </a:rPr>
              <a:t>Se llevó a cabo la campaña #SerIntegroEs a través de la realización de videos que se promocionaron por los canales internos y, presencialmente en los puestos de trabajo. </a:t>
            </a:r>
          </a:p>
          <a:p>
            <a:pPr marL="285750" indent="-285750" algn="just">
              <a:buFont typeface="Arial" panose="020B0604020202020204" pitchFamily="34" charset="0"/>
              <a:buChar char="•"/>
            </a:pPr>
            <a:r>
              <a:rPr lang="es-MX" dirty="0">
                <a:latin typeface="Verdana" panose="020B0604030504040204" pitchFamily="34" charset="0"/>
                <a:ea typeface="Verdana" panose="020B0604030504040204" pitchFamily="34" charset="0"/>
              </a:rPr>
              <a:t>Se realizó la celebración del día Nacional del servidor público.</a:t>
            </a:r>
          </a:p>
          <a:p>
            <a:pPr marL="285750" indent="-285750" algn="just">
              <a:buFont typeface="Arial" panose="020B0604020202020204" pitchFamily="34" charset="0"/>
              <a:buChar char="•"/>
            </a:pPr>
            <a:r>
              <a:rPr lang="es-MX" dirty="0">
                <a:latin typeface="Verdana" panose="020B0604030504040204" pitchFamily="34" charset="0"/>
                <a:ea typeface="Verdana" panose="020B0604030504040204" pitchFamily="34" charset="0"/>
              </a:rPr>
              <a:t>Se capacitó a los grupos de valor sobre valores y conflicto de interés.</a:t>
            </a:r>
          </a:p>
        </p:txBody>
      </p:sp>
      <p:sp>
        <p:nvSpPr>
          <p:cNvPr id="2" name="Elipse 1">
            <a:extLst>
              <a:ext uri="{FF2B5EF4-FFF2-40B4-BE49-F238E27FC236}">
                <a16:creationId xmlns:a16="http://schemas.microsoft.com/office/drawing/2014/main" id="{0A795ABE-0090-010E-BAD6-8CC7CE7A1C4D}"/>
              </a:ext>
            </a:extLst>
          </p:cNvPr>
          <p:cNvSpPr/>
          <p:nvPr/>
        </p:nvSpPr>
        <p:spPr>
          <a:xfrm>
            <a:off x="683359" y="5062143"/>
            <a:ext cx="1139253" cy="1082554"/>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Elipse 2">
            <a:extLst>
              <a:ext uri="{FF2B5EF4-FFF2-40B4-BE49-F238E27FC236}">
                <a16:creationId xmlns:a16="http://schemas.microsoft.com/office/drawing/2014/main" id="{B49D9415-2D6F-4731-D374-79E148FE6963}"/>
              </a:ext>
            </a:extLst>
          </p:cNvPr>
          <p:cNvSpPr/>
          <p:nvPr/>
        </p:nvSpPr>
        <p:spPr>
          <a:xfrm>
            <a:off x="2331839" y="5062143"/>
            <a:ext cx="1139253" cy="1082554"/>
          </a:xfrm>
          <a:prstGeom prst="ellipse">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Elipse 5">
            <a:extLst>
              <a:ext uri="{FF2B5EF4-FFF2-40B4-BE49-F238E27FC236}">
                <a16:creationId xmlns:a16="http://schemas.microsoft.com/office/drawing/2014/main" id="{93A10B08-C2F7-458D-6024-6FD4BF6B98F8}"/>
              </a:ext>
            </a:extLst>
          </p:cNvPr>
          <p:cNvSpPr/>
          <p:nvPr/>
        </p:nvSpPr>
        <p:spPr>
          <a:xfrm>
            <a:off x="3854189" y="5062143"/>
            <a:ext cx="1139253" cy="1082554"/>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CuadroTexto 6">
            <a:extLst>
              <a:ext uri="{FF2B5EF4-FFF2-40B4-BE49-F238E27FC236}">
                <a16:creationId xmlns:a16="http://schemas.microsoft.com/office/drawing/2014/main" id="{A68AF9ED-B91F-7AF6-FE55-B85538D5E638}"/>
              </a:ext>
            </a:extLst>
          </p:cNvPr>
          <p:cNvSpPr txBox="1"/>
          <p:nvPr/>
        </p:nvSpPr>
        <p:spPr>
          <a:xfrm>
            <a:off x="1027694" y="5297899"/>
            <a:ext cx="824459" cy="615553"/>
          </a:xfrm>
          <a:prstGeom prst="rect">
            <a:avLst/>
          </a:prstGeom>
          <a:noFill/>
        </p:spPr>
        <p:txBody>
          <a:bodyPr wrap="square" rtlCol="0">
            <a:spAutoFit/>
          </a:bodyPr>
          <a:lstStyle/>
          <a:p>
            <a:r>
              <a:rPr lang="es-MX" sz="3400" b="1" dirty="0">
                <a:solidFill>
                  <a:schemeClr val="bg1"/>
                </a:solidFill>
              </a:rPr>
              <a:t>2</a:t>
            </a:r>
            <a:endParaRPr lang="es-CO" sz="3400" b="1" dirty="0">
              <a:solidFill>
                <a:schemeClr val="bg1"/>
              </a:solidFill>
            </a:endParaRPr>
          </a:p>
        </p:txBody>
      </p:sp>
      <p:sp>
        <p:nvSpPr>
          <p:cNvPr id="8" name="CuadroTexto 7">
            <a:extLst>
              <a:ext uri="{FF2B5EF4-FFF2-40B4-BE49-F238E27FC236}">
                <a16:creationId xmlns:a16="http://schemas.microsoft.com/office/drawing/2014/main" id="{18E47158-F252-1147-1CE9-3746B5D9FA8A}"/>
              </a:ext>
            </a:extLst>
          </p:cNvPr>
          <p:cNvSpPr txBox="1"/>
          <p:nvPr/>
        </p:nvSpPr>
        <p:spPr>
          <a:xfrm>
            <a:off x="4228747" y="5295642"/>
            <a:ext cx="642860" cy="615553"/>
          </a:xfrm>
          <a:prstGeom prst="rect">
            <a:avLst/>
          </a:prstGeom>
          <a:noFill/>
        </p:spPr>
        <p:txBody>
          <a:bodyPr wrap="square" rtlCol="0">
            <a:spAutoFit/>
          </a:bodyPr>
          <a:lstStyle/>
          <a:p>
            <a:r>
              <a:rPr lang="es-MX" sz="3400" b="1" dirty="0">
                <a:solidFill>
                  <a:schemeClr val="bg1"/>
                </a:solidFill>
              </a:rPr>
              <a:t>2</a:t>
            </a:r>
            <a:endParaRPr lang="es-CO" sz="3400" b="1" dirty="0">
              <a:solidFill>
                <a:schemeClr val="bg1"/>
              </a:solidFill>
            </a:endParaRPr>
          </a:p>
        </p:txBody>
      </p:sp>
      <p:sp>
        <p:nvSpPr>
          <p:cNvPr id="10" name="CuadroTexto 9">
            <a:extLst>
              <a:ext uri="{FF2B5EF4-FFF2-40B4-BE49-F238E27FC236}">
                <a16:creationId xmlns:a16="http://schemas.microsoft.com/office/drawing/2014/main" id="{2C3F3780-E14B-06B1-40A4-438B194AA12A}"/>
              </a:ext>
            </a:extLst>
          </p:cNvPr>
          <p:cNvSpPr txBox="1"/>
          <p:nvPr/>
        </p:nvSpPr>
        <p:spPr>
          <a:xfrm>
            <a:off x="442456" y="6144697"/>
            <a:ext cx="1618939" cy="369332"/>
          </a:xfrm>
          <a:prstGeom prst="rect">
            <a:avLst/>
          </a:prstGeom>
          <a:noFill/>
        </p:spPr>
        <p:txBody>
          <a:bodyPr wrap="square" rtlCol="0">
            <a:spAutoFit/>
          </a:bodyPr>
          <a:lstStyle/>
          <a:p>
            <a:r>
              <a:rPr lang="es-MX" b="1" dirty="0"/>
              <a:t>Cumplidas</a:t>
            </a:r>
            <a:r>
              <a:rPr lang="es-MX" dirty="0"/>
              <a:t> </a:t>
            </a:r>
            <a:endParaRPr lang="es-CO" dirty="0"/>
          </a:p>
        </p:txBody>
      </p:sp>
      <p:sp>
        <p:nvSpPr>
          <p:cNvPr id="11" name="CuadroTexto 10">
            <a:extLst>
              <a:ext uri="{FF2B5EF4-FFF2-40B4-BE49-F238E27FC236}">
                <a16:creationId xmlns:a16="http://schemas.microsoft.com/office/drawing/2014/main" id="{0633C423-F49F-BB34-7E9A-C50D26F6551C}"/>
              </a:ext>
            </a:extLst>
          </p:cNvPr>
          <p:cNvSpPr txBox="1"/>
          <p:nvPr/>
        </p:nvSpPr>
        <p:spPr>
          <a:xfrm>
            <a:off x="3854189" y="6144697"/>
            <a:ext cx="1618939" cy="369332"/>
          </a:xfrm>
          <a:prstGeom prst="rect">
            <a:avLst/>
          </a:prstGeom>
          <a:noFill/>
        </p:spPr>
        <p:txBody>
          <a:bodyPr wrap="square" rtlCol="0">
            <a:spAutoFit/>
          </a:bodyPr>
          <a:lstStyle/>
          <a:p>
            <a:r>
              <a:rPr lang="es-MX" b="1" dirty="0"/>
              <a:t>Sin Iniciar</a:t>
            </a:r>
            <a:r>
              <a:rPr lang="es-MX" dirty="0"/>
              <a:t> </a:t>
            </a:r>
            <a:endParaRPr lang="es-CO" dirty="0"/>
          </a:p>
        </p:txBody>
      </p:sp>
      <p:sp>
        <p:nvSpPr>
          <p:cNvPr id="12" name="CuadroTexto 11">
            <a:extLst>
              <a:ext uri="{FF2B5EF4-FFF2-40B4-BE49-F238E27FC236}">
                <a16:creationId xmlns:a16="http://schemas.microsoft.com/office/drawing/2014/main" id="{E5B855D1-FF18-6383-16CF-51A2D88FCC67}"/>
              </a:ext>
            </a:extLst>
          </p:cNvPr>
          <p:cNvSpPr txBox="1"/>
          <p:nvPr/>
        </p:nvSpPr>
        <p:spPr>
          <a:xfrm>
            <a:off x="2258777" y="6150709"/>
            <a:ext cx="1618939" cy="369332"/>
          </a:xfrm>
          <a:prstGeom prst="rect">
            <a:avLst/>
          </a:prstGeom>
          <a:noFill/>
        </p:spPr>
        <p:txBody>
          <a:bodyPr wrap="square" rtlCol="0">
            <a:spAutoFit/>
          </a:bodyPr>
          <a:lstStyle/>
          <a:p>
            <a:r>
              <a:rPr lang="es-MX" b="1" dirty="0"/>
              <a:t>En Progreso</a:t>
            </a:r>
            <a:r>
              <a:rPr lang="es-MX" dirty="0"/>
              <a:t> </a:t>
            </a:r>
            <a:endParaRPr lang="es-CO" dirty="0"/>
          </a:p>
        </p:txBody>
      </p:sp>
      <p:sp>
        <p:nvSpPr>
          <p:cNvPr id="13" name="CuadroTexto 12">
            <a:extLst>
              <a:ext uri="{FF2B5EF4-FFF2-40B4-BE49-F238E27FC236}">
                <a16:creationId xmlns:a16="http://schemas.microsoft.com/office/drawing/2014/main" id="{0E419571-E733-790F-D439-9802284440DE}"/>
              </a:ext>
            </a:extLst>
          </p:cNvPr>
          <p:cNvSpPr txBox="1"/>
          <p:nvPr/>
        </p:nvSpPr>
        <p:spPr>
          <a:xfrm>
            <a:off x="2726637" y="5295642"/>
            <a:ext cx="512760" cy="615553"/>
          </a:xfrm>
          <a:prstGeom prst="rect">
            <a:avLst/>
          </a:prstGeom>
          <a:noFill/>
        </p:spPr>
        <p:txBody>
          <a:bodyPr wrap="square" rtlCol="0">
            <a:spAutoFit/>
          </a:bodyPr>
          <a:lstStyle/>
          <a:p>
            <a:r>
              <a:rPr lang="es-MX" sz="3400" b="1" dirty="0">
                <a:solidFill>
                  <a:schemeClr val="bg1"/>
                </a:solidFill>
              </a:rPr>
              <a:t>0</a:t>
            </a:r>
            <a:endParaRPr lang="es-CO" sz="3400" b="1" dirty="0">
              <a:solidFill>
                <a:schemeClr val="bg1"/>
              </a:solidFill>
            </a:endParaRPr>
          </a:p>
        </p:txBody>
      </p:sp>
    </p:spTree>
    <p:extLst>
      <p:ext uri="{BB962C8B-B14F-4D97-AF65-F5344CB8AC3E}">
        <p14:creationId xmlns:p14="http://schemas.microsoft.com/office/powerpoint/2010/main" val="331069523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OBIERNO DEL CAMBIO">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1353</TotalTime>
  <Words>1133</Words>
  <Application>Microsoft Office PowerPoint</Application>
  <PresentationFormat>Panorámica</PresentationFormat>
  <Paragraphs>137</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Nunito Sans regular</vt:lpstr>
      <vt:lpstr>NunitoSans-Regular</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William Camilo  Baracaldo Godoy</dc:creator>
  <cp:lastModifiedBy>Laura Liliana Martinez Duarte</cp:lastModifiedBy>
  <cp:revision>6</cp:revision>
  <dcterms:created xsi:type="dcterms:W3CDTF">2023-05-08T00:34:42Z</dcterms:created>
  <dcterms:modified xsi:type="dcterms:W3CDTF">2024-11-27T20:00:23Z</dcterms:modified>
</cp:coreProperties>
</file>